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5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57" r:id="rId31"/>
    <p:sldId id="258" r:id="rId32"/>
    <p:sldId id="259" r:id="rId33"/>
    <p:sldId id="260" r:id="rId34"/>
    <p:sldId id="261" r:id="rId35"/>
    <p:sldId id="262" r:id="rId36"/>
    <p:sldId id="263" r:id="rId37"/>
    <p:sldId id="264" r:id="rId38"/>
    <p:sldId id="265" r:id="rId39"/>
    <p:sldId id="266" r:id="rId40"/>
    <p:sldId id="267" r:id="rId41"/>
    <p:sldId id="268" r:id="rId42"/>
    <p:sldId id="270" r:id="rId43"/>
    <p:sldId id="269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43" d="100"/>
          <a:sy n="43" d="100"/>
        </p:scale>
        <p:origin x="-8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EAC2C-A113-45B2-B3A5-97140B2AD7C5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9F79C-F57B-40E1-9DB1-536F5D85C8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9B38D-E7EB-4BDB-8058-9AB732FFC4BE}" type="slidenum">
              <a:rPr lang="en-US"/>
              <a:pPr/>
              <a:t>11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061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our study of compounds, we will be looking at two types:</a:t>
            </a:r>
          </a:p>
          <a:p>
            <a:pPr lvl="1"/>
            <a:r>
              <a:rPr lang="en-US" dirty="0"/>
              <a:t>Ionic Compounds</a:t>
            </a:r>
          </a:p>
          <a:p>
            <a:pPr lvl="1"/>
            <a:r>
              <a:rPr lang="en-US" dirty="0"/>
              <a:t>Covalent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3500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917" y="466726"/>
            <a:ext cx="10589683" cy="640817"/>
          </a:xfrm>
          <a:noFill/>
          <a:ln/>
        </p:spPr>
        <p:txBody>
          <a:bodyPr lIns="92075" tIns="46038" rIns="92075" bIns="46038" anchor="t" anchorCtr="1">
            <a:spAutoFit/>
          </a:bodyPr>
          <a:lstStyle/>
          <a:p>
            <a:r>
              <a:rPr lang="en-US" sz="4000"/>
              <a:t>Ions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406401" y="1211263"/>
            <a:ext cx="11097684" cy="5170487"/>
          </a:xfrm>
          <a:noFill/>
          <a:ln/>
        </p:spPr>
        <p:txBody>
          <a:bodyPr lIns="92075" tIns="46038" rIns="92075" bIns="46038"/>
          <a:lstStyle/>
          <a:p>
            <a:pPr>
              <a:buNone/>
            </a:pPr>
            <a:r>
              <a:rPr lang="en-US" sz="3600" b="1" dirty="0"/>
              <a:t>Some compounds are composed of particles called “</a:t>
            </a:r>
            <a:r>
              <a:rPr lang="en-US" sz="3600" b="1" dirty="0">
                <a:solidFill>
                  <a:srgbClr val="00FFFF"/>
                </a:solidFill>
              </a:rPr>
              <a:t>ions</a:t>
            </a:r>
            <a:r>
              <a:rPr lang="en-US" sz="3600" b="1" dirty="0"/>
              <a:t>”</a:t>
            </a:r>
          </a:p>
          <a:p>
            <a:pPr lvl="1">
              <a:buNone/>
            </a:pPr>
            <a:r>
              <a:rPr lang="en-US" dirty="0"/>
              <a:t>An </a:t>
            </a:r>
            <a:r>
              <a:rPr lang="en-US" sz="3600" b="1" u="sng" dirty="0"/>
              <a:t>ion</a:t>
            </a:r>
            <a:r>
              <a:rPr lang="en-US" dirty="0"/>
              <a:t> is an atom (or group of atoms) that has a </a:t>
            </a:r>
            <a:r>
              <a:rPr lang="en-US" i="1" u="sng" dirty="0">
                <a:solidFill>
                  <a:srgbClr val="00FFFF"/>
                </a:solidFill>
              </a:rPr>
              <a:t>positive</a:t>
            </a:r>
            <a:r>
              <a:rPr lang="en-US" i="1" u="sng" dirty="0"/>
              <a:t> or </a:t>
            </a:r>
            <a:r>
              <a:rPr lang="en-US" i="1" u="sng" dirty="0">
                <a:solidFill>
                  <a:srgbClr val="FFFF00"/>
                </a:solidFill>
              </a:rPr>
              <a:t>negative charge</a:t>
            </a:r>
          </a:p>
          <a:p>
            <a:pPr lvl="1">
              <a:buNone/>
            </a:pPr>
            <a:r>
              <a:rPr lang="en-US" b="1" u="sng" dirty="0"/>
              <a:t>Atoms</a:t>
            </a:r>
            <a:r>
              <a:rPr lang="en-US" dirty="0"/>
              <a:t> are neutral because the number of protons equals electrons</a:t>
            </a:r>
          </a:p>
          <a:p>
            <a:pPr lvl="1">
              <a:buNone/>
            </a:pPr>
            <a:r>
              <a:rPr lang="en-US" dirty="0">
                <a:solidFill>
                  <a:srgbClr val="00FFFF"/>
                </a:solidFill>
              </a:rPr>
              <a:t>Positive</a:t>
            </a:r>
            <a:r>
              <a:rPr lang="en-US" dirty="0"/>
              <a:t> and </a:t>
            </a:r>
            <a:r>
              <a:rPr lang="en-US" dirty="0">
                <a:solidFill>
                  <a:srgbClr val="FFFF00"/>
                </a:solidFill>
              </a:rPr>
              <a:t>negative</a:t>
            </a:r>
            <a:r>
              <a:rPr lang="en-US" dirty="0"/>
              <a:t> ions are formed when </a:t>
            </a:r>
            <a:r>
              <a:rPr lang="en-US" dirty="0">
                <a:solidFill>
                  <a:srgbClr val="00FF00"/>
                </a:solidFill>
              </a:rPr>
              <a:t>electrons</a:t>
            </a:r>
            <a:r>
              <a:rPr lang="en-US" dirty="0"/>
              <a:t> are </a:t>
            </a:r>
            <a:r>
              <a:rPr lang="en-US" i="1" u="sng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transferred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/>
              <a:t>(lost or gained) between atoms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8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8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Ionic Compounds</a:t>
            </a:r>
          </a:p>
        </p:txBody>
      </p:sp>
      <p:sp>
        <p:nvSpPr>
          <p:cNvPr id="48131" name="Rectangle 1027"/>
          <p:cNvSpPr>
            <a:spLocks noGrp="1" noRot="1" noChangeArrowheads="1"/>
          </p:cNvSpPr>
          <p:nvPr>
            <p:ph type="body" idx="1"/>
          </p:nvPr>
        </p:nvSpPr>
        <p:spPr>
          <a:xfrm>
            <a:off x="812800" y="1828800"/>
            <a:ext cx="10464800" cy="4114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3600" b="1" dirty="0"/>
              <a:t>Ionic compounds contain </a:t>
            </a:r>
            <a:r>
              <a:rPr lang="en-US" sz="3600" b="1" dirty="0">
                <a:solidFill>
                  <a:srgbClr val="00FF00"/>
                </a:solidFill>
              </a:rPr>
              <a:t>ionic </a:t>
            </a:r>
            <a:r>
              <a:rPr lang="en-US" sz="3600" b="1" dirty="0" smtClean="0">
                <a:solidFill>
                  <a:srgbClr val="00FF00"/>
                </a:solidFill>
              </a:rPr>
              <a:t>bonds</a:t>
            </a:r>
            <a:endParaRPr lang="en-US" sz="3600" b="1" dirty="0">
              <a:solidFill>
                <a:srgbClr val="00FF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  <a:buNone/>
            </a:pPr>
            <a:r>
              <a:rPr lang="en-US" dirty="0"/>
              <a:t>Formed when e</a:t>
            </a:r>
            <a:r>
              <a:rPr lang="en-US" baseline="30000" dirty="0"/>
              <a:t>-</a:t>
            </a:r>
            <a:r>
              <a:rPr lang="en-US" dirty="0"/>
              <a:t> are given/ taken between two atoms.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are exchanged between atoms so that each atom will have a full outer shell (</a:t>
            </a:r>
            <a:r>
              <a:rPr lang="en-US" dirty="0">
                <a:solidFill>
                  <a:srgbClr val="FFCCFF"/>
                </a:solidFill>
              </a:rPr>
              <a:t>octet rule</a:t>
            </a:r>
            <a:r>
              <a:rPr lang="en-US" dirty="0"/>
              <a:t>).</a:t>
            </a:r>
          </a:p>
          <a:p>
            <a:pPr>
              <a:lnSpc>
                <a:spcPct val="90000"/>
              </a:lnSpc>
              <a:buNone/>
            </a:pPr>
            <a:endParaRPr lang="en-US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Ionic Compounds</a:t>
            </a:r>
          </a:p>
        </p:txBody>
      </p:sp>
      <p:sp>
        <p:nvSpPr>
          <p:cNvPr id="48131" name="Rectangle 1027"/>
          <p:cNvSpPr>
            <a:spLocks noGrp="1" noRot="1" noChangeArrowheads="1"/>
          </p:cNvSpPr>
          <p:nvPr>
            <p:ph type="body" idx="1"/>
          </p:nvPr>
        </p:nvSpPr>
        <p:spPr>
          <a:xfrm>
            <a:off x="406400" y="1219200"/>
            <a:ext cx="11785600" cy="5257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dirty="0"/>
              <a:t>When e</a:t>
            </a:r>
            <a:r>
              <a:rPr lang="en-US" baseline="30000" dirty="0"/>
              <a:t>-</a:t>
            </a:r>
            <a:r>
              <a:rPr lang="en-US" dirty="0"/>
              <a:t> are given/ taken, ions are formed, &amp; the + ions attract the - ions.</a:t>
            </a:r>
            <a:endParaRPr lang="en-US" b="1" dirty="0">
              <a:solidFill>
                <a:srgbClr val="00FF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b="1" dirty="0">
              <a:solidFill>
                <a:srgbClr val="00FF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b="1" dirty="0">
                <a:solidFill>
                  <a:srgbClr val="00FF00"/>
                </a:solidFill>
              </a:rPr>
              <a:t>Positive ion = </a:t>
            </a:r>
            <a:r>
              <a:rPr lang="en-US" b="1" dirty="0" err="1">
                <a:solidFill>
                  <a:srgbClr val="00FF00"/>
                </a:solidFill>
              </a:rPr>
              <a:t>Cation</a:t>
            </a:r>
            <a:r>
              <a:rPr lang="en-US" b="1" dirty="0">
                <a:solidFill>
                  <a:srgbClr val="00FF00"/>
                </a:solidFill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>
                <a:solidFill>
                  <a:srgbClr val="00FF00"/>
                </a:solidFill>
              </a:rPr>
              <a:t>(</a:t>
            </a:r>
            <a:r>
              <a:rPr lang="en-US" b="1" dirty="0">
                <a:solidFill>
                  <a:srgbClr val="FFC000"/>
                </a:solidFill>
              </a:rPr>
              <a:t>Usually a metal, no change in name</a:t>
            </a:r>
            <a:r>
              <a:rPr lang="en-US" b="1" dirty="0">
                <a:solidFill>
                  <a:srgbClr val="00FF00"/>
                </a:solidFill>
              </a:rPr>
              <a:t>)</a:t>
            </a:r>
          </a:p>
          <a:p>
            <a:pPr>
              <a:lnSpc>
                <a:spcPct val="90000"/>
              </a:lnSpc>
              <a:buNone/>
            </a:pPr>
            <a:endParaRPr lang="en-US" b="1" dirty="0">
              <a:solidFill>
                <a:srgbClr val="00FFFF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b="1" dirty="0">
                <a:solidFill>
                  <a:srgbClr val="00FFFF"/>
                </a:solidFill>
              </a:rPr>
              <a:t>Negative ion= Anion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>
                <a:solidFill>
                  <a:srgbClr val="00FFFF"/>
                </a:solidFill>
              </a:rPr>
              <a:t>(</a:t>
            </a:r>
            <a:r>
              <a:rPr lang="en-US" b="1" dirty="0">
                <a:solidFill>
                  <a:srgbClr val="FFFF00"/>
                </a:solidFill>
              </a:rPr>
              <a:t>Usually a nonmetal, usually ends in </a:t>
            </a:r>
            <a:r>
              <a:rPr lang="en-US" b="1" dirty="0" err="1">
                <a:solidFill>
                  <a:srgbClr val="FFFF00"/>
                </a:solidFill>
              </a:rPr>
              <a:t>ide</a:t>
            </a:r>
            <a:r>
              <a:rPr lang="en-US" b="1" dirty="0">
                <a:solidFill>
                  <a:srgbClr val="FFFF00"/>
                </a:solidFill>
              </a:rPr>
              <a:t>, ate, or </a:t>
            </a:r>
            <a:r>
              <a:rPr lang="en-US" b="1" dirty="0" err="1">
                <a:solidFill>
                  <a:srgbClr val="FFFF00"/>
                </a:solidFill>
              </a:rPr>
              <a:t>ite</a:t>
            </a:r>
            <a:r>
              <a:rPr lang="en-US" b="1" dirty="0">
                <a:solidFill>
                  <a:srgbClr val="00FFFF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533400"/>
            <a:ext cx="11387667" cy="1143000"/>
          </a:xfrm>
        </p:spPr>
        <p:txBody>
          <a:bodyPr/>
          <a:lstStyle/>
          <a:p>
            <a:r>
              <a:rPr lang="en-US" dirty="0"/>
              <a:t>Example of how ionic bonds are formed…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064000" y="2667001"/>
            <a:ext cx="71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rgbClr val="00CC66"/>
                </a:solidFill>
                <a:latin typeface="Times New Roman" pitchFamily="18" charset="0"/>
              </a:rPr>
              <a:t>e-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524000" y="3124201"/>
            <a:ext cx="2540000" cy="595313"/>
            <a:chOff x="720" y="1968"/>
            <a:chExt cx="1200" cy="375"/>
          </a:xfrm>
        </p:grpSpPr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720" y="2016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60" name="Text Box 8"/>
            <p:cNvSpPr txBox="1">
              <a:spLocks noChangeArrowheads="1"/>
            </p:cNvSpPr>
            <p:nvPr/>
          </p:nvSpPr>
          <p:spPr bwMode="auto">
            <a:xfrm>
              <a:off x="1584" y="1968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508000" y="1981200"/>
            <a:ext cx="3759200" cy="2514600"/>
            <a:chOff x="240" y="1248"/>
            <a:chExt cx="1776" cy="1584"/>
          </a:xfrm>
        </p:grpSpPr>
        <p:sp>
          <p:nvSpPr>
            <p:cNvPr id="49156" name="Text Box 4"/>
            <p:cNvSpPr txBox="1">
              <a:spLocks noChangeArrowheads="1"/>
            </p:cNvSpPr>
            <p:nvPr/>
          </p:nvSpPr>
          <p:spPr bwMode="auto">
            <a:xfrm>
              <a:off x="240" y="1248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600" b="1" dirty="0">
                  <a:solidFill>
                    <a:srgbClr val="FFFF00"/>
                  </a:solidFill>
                  <a:latin typeface="Times New Roman" pitchFamily="18" charset="0"/>
                </a:rPr>
                <a:t>Li</a:t>
              </a:r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624" y="1440"/>
              <a:ext cx="1392" cy="1392"/>
              <a:chOff x="624" y="1440"/>
              <a:chExt cx="1392" cy="1392"/>
            </a:xfrm>
          </p:grpSpPr>
          <p:sp>
            <p:nvSpPr>
              <p:cNvPr id="49155" name="Oval 3"/>
              <p:cNvSpPr>
                <a:spLocks noChangeArrowheads="1"/>
              </p:cNvSpPr>
              <p:nvPr/>
            </p:nvSpPr>
            <p:spPr bwMode="auto">
              <a:xfrm>
                <a:off x="624" y="1440"/>
                <a:ext cx="1392" cy="1392"/>
              </a:xfrm>
              <a:prstGeom prst="ellips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57" name="Oval 5"/>
              <p:cNvSpPr>
                <a:spLocks noChangeArrowheads="1"/>
              </p:cNvSpPr>
              <p:nvPr/>
            </p:nvSpPr>
            <p:spPr bwMode="auto">
              <a:xfrm>
                <a:off x="768" y="1632"/>
                <a:ext cx="1056" cy="1008"/>
              </a:xfrm>
              <a:prstGeom prst="ellips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1056" y="1968"/>
                <a:ext cx="624" cy="384"/>
                <a:chOff x="2496" y="1728"/>
                <a:chExt cx="624" cy="384"/>
              </a:xfrm>
            </p:grpSpPr>
            <p:sp>
              <p:nvSpPr>
                <p:cNvPr id="49162" name="Oval 10"/>
                <p:cNvSpPr>
                  <a:spLocks noChangeArrowheads="1"/>
                </p:cNvSpPr>
                <p:nvPr/>
              </p:nvSpPr>
              <p:spPr bwMode="auto">
                <a:xfrm>
                  <a:off x="2544" y="1728"/>
                  <a:ext cx="384" cy="38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16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496" y="1776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400">
                      <a:solidFill>
                        <a:schemeClr val="bg2"/>
                      </a:solidFill>
                      <a:latin typeface="Times New Roman" pitchFamily="18" charset="0"/>
                    </a:rPr>
                    <a:t>3 p</a:t>
                  </a:r>
                  <a:r>
                    <a:rPr lang="en-US" sz="2400" baseline="30000">
                      <a:solidFill>
                        <a:schemeClr val="bg2"/>
                      </a:solidFill>
                      <a:latin typeface="Times New Roman" pitchFamily="18" charset="0"/>
                    </a:rPr>
                    <a:t>+</a:t>
                  </a:r>
                </a:p>
              </p:txBody>
            </p:sp>
          </p:grpSp>
        </p:grp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502400" y="1981200"/>
            <a:ext cx="3454400" cy="2590800"/>
            <a:chOff x="3072" y="1248"/>
            <a:chExt cx="1632" cy="1632"/>
          </a:xfrm>
        </p:grpSpPr>
        <p:sp>
          <p:nvSpPr>
            <p:cNvPr id="49164" name="Text Box 12"/>
            <p:cNvSpPr txBox="1">
              <a:spLocks noChangeArrowheads="1"/>
            </p:cNvSpPr>
            <p:nvPr/>
          </p:nvSpPr>
          <p:spPr bwMode="auto">
            <a:xfrm>
              <a:off x="3072" y="1248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600" b="1" dirty="0">
                  <a:solidFill>
                    <a:srgbClr val="00FF00"/>
                  </a:solidFill>
                  <a:latin typeface="Times New Roman" pitchFamily="18" charset="0"/>
                </a:rPr>
                <a:t>F</a:t>
              </a:r>
            </a:p>
          </p:txBody>
        </p:sp>
        <p:grpSp>
          <p:nvGrpSpPr>
            <p:cNvPr id="7" name="Group 31"/>
            <p:cNvGrpSpPr>
              <a:grpSpLocks/>
            </p:cNvGrpSpPr>
            <p:nvPr/>
          </p:nvGrpSpPr>
          <p:grpSpPr bwMode="auto">
            <a:xfrm>
              <a:off x="3312" y="1488"/>
              <a:ext cx="1392" cy="1392"/>
              <a:chOff x="3312" y="1488"/>
              <a:chExt cx="1392" cy="1392"/>
            </a:xfrm>
          </p:grpSpPr>
          <p:sp>
            <p:nvSpPr>
              <p:cNvPr id="49165" name="Oval 13"/>
              <p:cNvSpPr>
                <a:spLocks noChangeArrowheads="1"/>
              </p:cNvSpPr>
              <p:nvPr/>
            </p:nvSpPr>
            <p:spPr bwMode="auto">
              <a:xfrm>
                <a:off x="3312" y="1488"/>
                <a:ext cx="1392" cy="1392"/>
              </a:xfrm>
              <a:prstGeom prst="ellips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66" name="Oval 14"/>
              <p:cNvSpPr>
                <a:spLocks noChangeArrowheads="1"/>
              </p:cNvSpPr>
              <p:nvPr/>
            </p:nvSpPr>
            <p:spPr bwMode="auto">
              <a:xfrm>
                <a:off x="3456" y="1680"/>
                <a:ext cx="1056" cy="1008"/>
              </a:xfrm>
              <a:prstGeom prst="ellips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" name="Group 15"/>
              <p:cNvGrpSpPr>
                <a:grpSpLocks/>
              </p:cNvGrpSpPr>
              <p:nvPr/>
            </p:nvGrpSpPr>
            <p:grpSpPr bwMode="auto">
              <a:xfrm>
                <a:off x="3744" y="2016"/>
                <a:ext cx="624" cy="384"/>
                <a:chOff x="2496" y="1728"/>
                <a:chExt cx="624" cy="384"/>
              </a:xfrm>
            </p:grpSpPr>
            <p:sp>
              <p:nvSpPr>
                <p:cNvPr id="49168" name="Oval 16"/>
                <p:cNvSpPr>
                  <a:spLocks noChangeArrowheads="1"/>
                </p:cNvSpPr>
                <p:nvPr/>
              </p:nvSpPr>
              <p:spPr bwMode="auto">
                <a:xfrm>
                  <a:off x="2544" y="1728"/>
                  <a:ext cx="384" cy="38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16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496" y="1776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400">
                      <a:solidFill>
                        <a:schemeClr val="bg2"/>
                      </a:solidFill>
                      <a:latin typeface="Times New Roman" pitchFamily="18" charset="0"/>
                    </a:rPr>
                    <a:t>9 p</a:t>
                  </a:r>
                  <a:r>
                    <a:rPr lang="en-US" sz="2400" baseline="30000">
                      <a:solidFill>
                        <a:schemeClr val="bg2"/>
                      </a:solidFill>
                      <a:latin typeface="Times New Roman" pitchFamily="18" charset="0"/>
                    </a:rPr>
                    <a:t>+</a:t>
                  </a:r>
                </a:p>
              </p:txBody>
            </p:sp>
          </p:grpSp>
        </p:grp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6807200" y="1981201"/>
            <a:ext cx="3860800" cy="2881313"/>
            <a:chOff x="3216" y="1248"/>
            <a:chExt cx="1824" cy="1815"/>
          </a:xfrm>
        </p:grpSpPr>
        <p:sp>
          <p:nvSpPr>
            <p:cNvPr id="49170" name="Text Box 18"/>
            <p:cNvSpPr txBox="1">
              <a:spLocks noChangeArrowheads="1"/>
            </p:cNvSpPr>
            <p:nvPr/>
          </p:nvSpPr>
          <p:spPr bwMode="auto">
            <a:xfrm>
              <a:off x="3216" y="1584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1" name="Text Box 19"/>
            <p:cNvSpPr txBox="1">
              <a:spLocks noChangeArrowheads="1"/>
            </p:cNvSpPr>
            <p:nvPr/>
          </p:nvSpPr>
          <p:spPr bwMode="auto">
            <a:xfrm>
              <a:off x="3840" y="1248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2" name="Text Box 20"/>
            <p:cNvSpPr txBox="1">
              <a:spLocks noChangeArrowheads="1"/>
            </p:cNvSpPr>
            <p:nvPr/>
          </p:nvSpPr>
          <p:spPr bwMode="auto">
            <a:xfrm>
              <a:off x="4464" y="144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3" name="Text Box 21"/>
            <p:cNvSpPr txBox="1">
              <a:spLocks noChangeArrowheads="1"/>
            </p:cNvSpPr>
            <p:nvPr/>
          </p:nvSpPr>
          <p:spPr bwMode="auto">
            <a:xfrm>
              <a:off x="4704" y="192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4" name="Text Box 22"/>
            <p:cNvSpPr txBox="1">
              <a:spLocks noChangeArrowheads="1"/>
            </p:cNvSpPr>
            <p:nvPr/>
          </p:nvSpPr>
          <p:spPr bwMode="auto">
            <a:xfrm>
              <a:off x="4608" y="2352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5" name="Text Box 23"/>
            <p:cNvSpPr txBox="1">
              <a:spLocks noChangeArrowheads="1"/>
            </p:cNvSpPr>
            <p:nvPr/>
          </p:nvSpPr>
          <p:spPr bwMode="auto">
            <a:xfrm>
              <a:off x="3984" y="2736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6" name="Text Box 24"/>
            <p:cNvSpPr txBox="1">
              <a:spLocks noChangeArrowheads="1"/>
            </p:cNvSpPr>
            <p:nvPr/>
          </p:nvSpPr>
          <p:spPr bwMode="auto">
            <a:xfrm>
              <a:off x="3504" y="264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7315200" y="3200401"/>
            <a:ext cx="2438400" cy="747713"/>
            <a:chOff x="3456" y="2016"/>
            <a:chExt cx="1152" cy="471"/>
          </a:xfrm>
        </p:grpSpPr>
        <p:sp>
          <p:nvSpPr>
            <p:cNvPr id="49177" name="Text Box 25"/>
            <p:cNvSpPr txBox="1">
              <a:spLocks noChangeArrowheads="1"/>
            </p:cNvSpPr>
            <p:nvPr/>
          </p:nvSpPr>
          <p:spPr bwMode="auto">
            <a:xfrm>
              <a:off x="3456" y="216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49178" name="Text Box 26"/>
            <p:cNvSpPr txBox="1">
              <a:spLocks noChangeArrowheads="1"/>
            </p:cNvSpPr>
            <p:nvPr/>
          </p:nvSpPr>
          <p:spPr bwMode="auto">
            <a:xfrm>
              <a:off x="4272" y="2016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CC66"/>
                  </a:solidFill>
                  <a:latin typeface="Times New Roman" pitchFamily="18" charset="0"/>
                </a:rPr>
                <a:t>e-</a:t>
              </a:r>
            </a:p>
          </p:txBody>
        </p:sp>
      </p:grpSp>
      <p:sp>
        <p:nvSpPr>
          <p:cNvPr id="49184" name="Text Box 32"/>
          <p:cNvSpPr txBox="1">
            <a:spLocks noChangeArrowheads="1"/>
          </p:cNvSpPr>
          <p:nvPr/>
        </p:nvSpPr>
        <p:spPr bwMode="auto">
          <a:xfrm>
            <a:off x="304800" y="4724400"/>
            <a:ext cx="589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Wants to get rid of 1 e-</a:t>
            </a:r>
          </a:p>
        </p:txBody>
      </p:sp>
      <p:sp>
        <p:nvSpPr>
          <p:cNvPr id="49185" name="Text Box 33"/>
          <p:cNvSpPr txBox="1">
            <a:spLocks noChangeArrowheads="1"/>
          </p:cNvSpPr>
          <p:nvPr/>
        </p:nvSpPr>
        <p:spPr bwMode="auto">
          <a:xfrm>
            <a:off x="6807200" y="4724400"/>
            <a:ext cx="467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Wants to gain 1 e-</a:t>
            </a: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4572000" y="2971800"/>
            <a:ext cx="2336800" cy="8382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04 0.00231 0.01025 0.00324 0.01511 0.00602 C 0.01806 0.00764 0.02031 0.01065 0.02327 0.01227 C 0.02986 0.01597 0.03143 0.01435 0.03715 0.01852 C 0.03889 0.01968 0.04011 0.02199 0.04184 0.02315 C 0.05018 0.02801 0.06042 0.0294 0.06858 0.03565 C 0.08038 0.04468 0.09393 0.05278 0.10695 0.0588 C 0.11459 0.06829 0.10156 0.05324 0.11511 0.06343 C 0.11702 0.06481 0.11788 0.06829 0.11979 0.06968 C 0.12101 0.0706 0.13195 0.07245 0.13264 0.07268 C 0.1382 0.07523 0.14306 0.07824 0.14879 0.08055 C 0.1533 0.08611 0.16268 0.08981 0.16858 0.09282 C 0.17413 0.10023 0.16684 0.09167 0.17674 0.09768 C 0.18559 0.10301 0.18889 0.10903 0.19879 0.11296 C 0.20469 0.12083 0.204 0.13264 0.21163 0.13634 C 0.21302 0.13819 0.22101 0.14722 0.22327 0.14722 " pathEditMode="relative" ptsTypes="fffffffffffffffA">
                                      <p:cBhvr>
                                        <p:cTn id="64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utoUpdateAnimBg="0"/>
      <p:bldP spid="49158" grpId="1"/>
      <p:bldP spid="49184" grpId="0" autoUpdateAnimBg="0"/>
      <p:bldP spid="4918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533400"/>
            <a:ext cx="11387667" cy="1143000"/>
          </a:xfrm>
        </p:spPr>
        <p:txBody>
          <a:bodyPr/>
          <a:lstStyle/>
          <a:p>
            <a:r>
              <a:rPr lang="en-US" dirty="0"/>
              <a:t>… </a:t>
            </a:r>
            <a:r>
              <a:rPr lang="en-US" sz="4000" dirty="0"/>
              <a:t>since there is a mutual need to give and take one e-…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08000" y="1981200"/>
            <a:ext cx="3556000" cy="2209800"/>
            <a:chOff x="240" y="1248"/>
            <a:chExt cx="1680" cy="139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720" y="1968"/>
              <a:ext cx="1200" cy="375"/>
              <a:chOff x="720" y="1968"/>
              <a:chExt cx="1200" cy="375"/>
            </a:xfrm>
          </p:grpSpPr>
          <p:sp>
            <p:nvSpPr>
              <p:cNvPr id="50182" name="Text Box 6"/>
              <p:cNvSpPr txBox="1">
                <a:spLocks noChangeArrowheads="1"/>
              </p:cNvSpPr>
              <p:nvPr/>
            </p:nvSpPr>
            <p:spPr bwMode="auto">
              <a:xfrm>
                <a:off x="720" y="2016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  <p:sp>
            <p:nvSpPr>
              <p:cNvPr id="50183" name="Text Box 7"/>
              <p:cNvSpPr txBox="1">
                <a:spLocks noChangeArrowheads="1"/>
              </p:cNvSpPr>
              <p:nvPr/>
            </p:nvSpPr>
            <p:spPr bwMode="auto">
              <a:xfrm>
                <a:off x="1584" y="1968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</p:grp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240" y="1248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600">
                  <a:solidFill>
                    <a:srgbClr val="FFFF00"/>
                  </a:solidFill>
                  <a:latin typeface="Times New Roman" pitchFamily="18" charset="0"/>
                </a:rPr>
                <a:t>Li</a:t>
              </a:r>
            </a:p>
          </p:txBody>
        </p:sp>
        <p:sp>
          <p:nvSpPr>
            <p:cNvPr id="50188" name="Oval 12"/>
            <p:cNvSpPr>
              <a:spLocks noChangeArrowheads="1"/>
            </p:cNvSpPr>
            <p:nvPr/>
          </p:nvSpPr>
          <p:spPr bwMode="auto">
            <a:xfrm>
              <a:off x="768" y="1632"/>
              <a:ext cx="1056" cy="1008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056" y="1968"/>
              <a:ext cx="624" cy="384"/>
              <a:chOff x="2496" y="1728"/>
              <a:chExt cx="624" cy="384"/>
            </a:xfrm>
          </p:grpSpPr>
          <p:sp>
            <p:nvSpPr>
              <p:cNvPr id="50190" name="Oval 14"/>
              <p:cNvSpPr>
                <a:spLocks noChangeArrowheads="1"/>
              </p:cNvSpPr>
              <p:nvPr/>
            </p:nvSpPr>
            <p:spPr bwMode="auto">
              <a:xfrm>
                <a:off x="2544" y="1728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191" name="Text Box 15"/>
              <p:cNvSpPr txBox="1">
                <a:spLocks noChangeArrowheads="1"/>
              </p:cNvSpPr>
              <p:nvPr/>
            </p:nvSpPr>
            <p:spPr bwMode="auto">
              <a:xfrm>
                <a:off x="2496" y="1776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400">
                    <a:solidFill>
                      <a:schemeClr val="bg2"/>
                    </a:solidFill>
                    <a:latin typeface="Times New Roman" pitchFamily="18" charset="0"/>
                  </a:rPr>
                  <a:t>3 p</a:t>
                </a:r>
                <a:r>
                  <a:rPr lang="en-US" sz="2400" baseline="30000">
                    <a:solidFill>
                      <a:schemeClr val="bg2"/>
                    </a:solidFill>
                    <a:latin typeface="Times New Roman" pitchFamily="18" charset="0"/>
                  </a:rPr>
                  <a:t>+</a:t>
                </a:r>
              </a:p>
            </p:txBody>
          </p:sp>
        </p:grp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6502400" y="1981201"/>
            <a:ext cx="4165600" cy="2881313"/>
            <a:chOff x="3072" y="1248"/>
            <a:chExt cx="1968" cy="1815"/>
          </a:xfrm>
        </p:grpSpPr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3072" y="1248"/>
              <a:ext cx="1968" cy="1815"/>
              <a:chOff x="3072" y="1248"/>
              <a:chExt cx="1968" cy="1815"/>
            </a:xfrm>
          </p:grpSpPr>
          <p:sp>
            <p:nvSpPr>
              <p:cNvPr id="50198" name="Oval 22"/>
              <p:cNvSpPr>
                <a:spLocks noChangeArrowheads="1"/>
              </p:cNvSpPr>
              <p:nvPr/>
            </p:nvSpPr>
            <p:spPr bwMode="auto">
              <a:xfrm>
                <a:off x="3792" y="2016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" name="Group 39"/>
              <p:cNvGrpSpPr>
                <a:grpSpLocks/>
              </p:cNvGrpSpPr>
              <p:nvPr/>
            </p:nvGrpSpPr>
            <p:grpSpPr bwMode="auto">
              <a:xfrm>
                <a:off x="3072" y="1248"/>
                <a:ext cx="1968" cy="1815"/>
                <a:chOff x="3072" y="1248"/>
                <a:chExt cx="1968" cy="1815"/>
              </a:xfrm>
            </p:grpSpPr>
            <p:sp>
              <p:nvSpPr>
                <p:cNvPr id="5018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3072" y="2064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19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72" y="1248"/>
                  <a:ext cx="86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3600" dirty="0">
                      <a:solidFill>
                        <a:srgbClr val="00FF00"/>
                      </a:solidFill>
                      <a:latin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50195" name="Oval 19"/>
                <p:cNvSpPr>
                  <a:spLocks noChangeArrowheads="1"/>
                </p:cNvSpPr>
                <p:nvPr/>
              </p:nvSpPr>
              <p:spPr bwMode="auto">
                <a:xfrm>
                  <a:off x="3312" y="1488"/>
                  <a:ext cx="1392" cy="1392"/>
                </a:xfrm>
                <a:prstGeom prst="ellipse">
                  <a:avLst/>
                </a:prstGeom>
                <a:noFill/>
                <a:ln w="57150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196" name="Oval 20"/>
                <p:cNvSpPr>
                  <a:spLocks noChangeArrowheads="1"/>
                </p:cNvSpPr>
                <p:nvPr/>
              </p:nvSpPr>
              <p:spPr bwMode="auto">
                <a:xfrm>
                  <a:off x="3456" y="1680"/>
                  <a:ext cx="1056" cy="1008"/>
                </a:xfrm>
                <a:prstGeom prst="ellipse">
                  <a:avLst/>
                </a:prstGeom>
                <a:noFill/>
                <a:ln w="57150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19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744" y="2064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400">
                      <a:solidFill>
                        <a:schemeClr val="bg2"/>
                      </a:solidFill>
                      <a:latin typeface="Times New Roman" pitchFamily="18" charset="0"/>
                    </a:rPr>
                    <a:t>9 p</a:t>
                  </a:r>
                  <a:r>
                    <a:rPr lang="en-US" sz="2400" baseline="30000">
                      <a:solidFill>
                        <a:schemeClr val="bg2"/>
                      </a:solidFill>
                      <a:latin typeface="Times New Roman" pitchFamily="18" charset="0"/>
                    </a:rPr>
                    <a:t>+</a:t>
                  </a:r>
                </a:p>
              </p:txBody>
            </p:sp>
            <p:sp>
              <p:nvSpPr>
                <p:cNvPr id="5020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216" y="1584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840" y="1248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3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464" y="144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704" y="192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608" y="2352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984" y="2736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0207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504" y="264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</p:grpSp>
        </p:grpSp>
        <p:grpSp>
          <p:nvGrpSpPr>
            <p:cNvPr id="8" name="Group 32"/>
            <p:cNvGrpSpPr>
              <a:grpSpLocks/>
            </p:cNvGrpSpPr>
            <p:nvPr/>
          </p:nvGrpSpPr>
          <p:grpSpPr bwMode="auto">
            <a:xfrm>
              <a:off x="3456" y="2016"/>
              <a:ext cx="1152" cy="471"/>
              <a:chOff x="3456" y="2016"/>
              <a:chExt cx="1152" cy="471"/>
            </a:xfrm>
          </p:grpSpPr>
          <p:sp>
            <p:nvSpPr>
              <p:cNvPr id="50209" name="Text Box 33"/>
              <p:cNvSpPr txBox="1">
                <a:spLocks noChangeArrowheads="1"/>
              </p:cNvSpPr>
              <p:nvPr/>
            </p:nvSpPr>
            <p:spPr bwMode="auto">
              <a:xfrm>
                <a:off x="3456" y="2160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  <p:sp>
            <p:nvSpPr>
              <p:cNvPr id="50210" name="Text Box 34"/>
              <p:cNvSpPr txBox="1">
                <a:spLocks noChangeArrowheads="1"/>
              </p:cNvSpPr>
              <p:nvPr/>
            </p:nvSpPr>
            <p:spPr bwMode="auto">
              <a:xfrm>
                <a:off x="4272" y="2016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</p:grpSp>
      </p:grpSp>
      <p:sp>
        <p:nvSpPr>
          <p:cNvPr id="50211" name="Text Box 35"/>
          <p:cNvSpPr txBox="1">
            <a:spLocks noChangeArrowheads="1"/>
          </p:cNvSpPr>
          <p:nvPr/>
        </p:nvSpPr>
        <p:spPr bwMode="auto">
          <a:xfrm>
            <a:off x="304800" y="4724401"/>
            <a:ext cx="5892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Gives  the 1 e- to F,  to achieve a full outer level and…</a:t>
            </a:r>
          </a:p>
        </p:txBody>
      </p:sp>
      <p:sp>
        <p:nvSpPr>
          <p:cNvPr id="50212" name="Text Box 36"/>
          <p:cNvSpPr txBox="1">
            <a:spLocks noChangeArrowheads="1"/>
          </p:cNvSpPr>
          <p:nvPr/>
        </p:nvSpPr>
        <p:spPr bwMode="auto">
          <a:xfrm>
            <a:off x="6807200" y="4724401"/>
            <a:ext cx="4673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F gladly takes the 1 e- from Li to also achieve a full outer level.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211" grpId="0" autoUpdateAnimBg="0"/>
      <p:bldP spid="5021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8000" y="381000"/>
            <a:ext cx="11387667" cy="1143000"/>
          </a:xfrm>
        </p:spPr>
        <p:txBody>
          <a:bodyPr/>
          <a:lstStyle/>
          <a:p>
            <a:r>
              <a:rPr lang="en-US" dirty="0">
                <a:solidFill>
                  <a:srgbClr val="00FFFF"/>
                </a:solidFill>
              </a:rPr>
              <a:t>Li</a:t>
            </a:r>
            <a:r>
              <a:rPr lang="en-US" dirty="0"/>
              <a:t> and </a:t>
            </a:r>
            <a:r>
              <a:rPr lang="en-US" dirty="0">
                <a:solidFill>
                  <a:srgbClr val="00FFFF"/>
                </a:solidFill>
              </a:rPr>
              <a:t>F</a:t>
            </a:r>
            <a:r>
              <a:rPr lang="en-US" dirty="0"/>
              <a:t> have now become IONS!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9200" y="1981200"/>
            <a:ext cx="3556000" cy="2209800"/>
            <a:chOff x="240" y="1248"/>
            <a:chExt cx="1680" cy="139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20" y="1968"/>
              <a:ext cx="1200" cy="375"/>
              <a:chOff x="720" y="1968"/>
              <a:chExt cx="1200" cy="375"/>
            </a:xfrm>
          </p:grpSpPr>
          <p:sp>
            <p:nvSpPr>
              <p:cNvPr id="51205" name="Text Box 5"/>
              <p:cNvSpPr txBox="1">
                <a:spLocks noChangeArrowheads="1"/>
              </p:cNvSpPr>
              <p:nvPr/>
            </p:nvSpPr>
            <p:spPr bwMode="auto">
              <a:xfrm>
                <a:off x="720" y="2016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  <p:sp>
            <p:nvSpPr>
              <p:cNvPr id="51206" name="Text Box 6"/>
              <p:cNvSpPr txBox="1">
                <a:spLocks noChangeArrowheads="1"/>
              </p:cNvSpPr>
              <p:nvPr/>
            </p:nvSpPr>
            <p:spPr bwMode="auto">
              <a:xfrm>
                <a:off x="1584" y="1968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</p:grp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240" y="1248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600" dirty="0">
                  <a:solidFill>
                    <a:srgbClr val="FFFF00"/>
                  </a:solidFill>
                  <a:latin typeface="Times New Roman" pitchFamily="18" charset="0"/>
                </a:rPr>
                <a:t>Li</a:t>
              </a:r>
              <a:r>
                <a:rPr lang="en-US" sz="3600" baseline="30000" dirty="0">
                  <a:solidFill>
                    <a:srgbClr val="FFFF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51208" name="Oval 8"/>
            <p:cNvSpPr>
              <a:spLocks noChangeArrowheads="1"/>
            </p:cNvSpPr>
            <p:nvPr/>
          </p:nvSpPr>
          <p:spPr bwMode="auto">
            <a:xfrm>
              <a:off x="768" y="1632"/>
              <a:ext cx="1056" cy="1008"/>
            </a:xfrm>
            <a:prstGeom prst="ellips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056" y="1968"/>
              <a:ext cx="624" cy="384"/>
              <a:chOff x="2496" y="1728"/>
              <a:chExt cx="624" cy="384"/>
            </a:xfrm>
          </p:grpSpPr>
          <p:sp>
            <p:nvSpPr>
              <p:cNvPr id="51210" name="Oval 10"/>
              <p:cNvSpPr>
                <a:spLocks noChangeArrowheads="1"/>
              </p:cNvSpPr>
              <p:nvPr/>
            </p:nvSpPr>
            <p:spPr bwMode="auto">
              <a:xfrm>
                <a:off x="2544" y="1728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11" name="Text Box 11"/>
              <p:cNvSpPr txBox="1">
                <a:spLocks noChangeArrowheads="1"/>
              </p:cNvSpPr>
              <p:nvPr/>
            </p:nvSpPr>
            <p:spPr bwMode="auto">
              <a:xfrm>
                <a:off x="2496" y="1776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400">
                    <a:solidFill>
                      <a:schemeClr val="bg2"/>
                    </a:solidFill>
                    <a:latin typeface="Times New Roman" pitchFamily="18" charset="0"/>
                  </a:rPr>
                  <a:t>3 p</a:t>
                </a:r>
                <a:r>
                  <a:rPr lang="en-US" sz="2400" baseline="30000">
                    <a:solidFill>
                      <a:schemeClr val="bg2"/>
                    </a:solidFill>
                    <a:latin typeface="Times New Roman" pitchFamily="18" charset="0"/>
                  </a:rPr>
                  <a:t>+</a:t>
                </a:r>
              </a:p>
            </p:txBody>
          </p:sp>
        </p:grp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486400" y="1447801"/>
            <a:ext cx="4165600" cy="2881313"/>
            <a:chOff x="3072" y="1248"/>
            <a:chExt cx="1968" cy="1815"/>
          </a:xfrm>
        </p:grpSpPr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3072" y="1248"/>
              <a:ext cx="1968" cy="1815"/>
              <a:chOff x="3072" y="1248"/>
              <a:chExt cx="1968" cy="1815"/>
            </a:xfrm>
          </p:grpSpPr>
          <p:sp>
            <p:nvSpPr>
              <p:cNvPr id="51214" name="Oval 14"/>
              <p:cNvSpPr>
                <a:spLocks noChangeArrowheads="1"/>
              </p:cNvSpPr>
              <p:nvPr/>
            </p:nvSpPr>
            <p:spPr bwMode="auto">
              <a:xfrm>
                <a:off x="3744" y="2016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3072" y="1248"/>
                <a:ext cx="1968" cy="1815"/>
                <a:chOff x="3072" y="1248"/>
                <a:chExt cx="1968" cy="1815"/>
              </a:xfrm>
            </p:grpSpPr>
            <p:sp>
              <p:nvSpPr>
                <p:cNvPr id="5121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072" y="2064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17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72" y="1248"/>
                  <a:ext cx="86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3600" dirty="0">
                      <a:solidFill>
                        <a:srgbClr val="00FF00"/>
                      </a:solidFill>
                      <a:latin typeface="Times New Roman" pitchFamily="18" charset="0"/>
                    </a:rPr>
                    <a:t>F</a:t>
                  </a:r>
                  <a:r>
                    <a:rPr lang="en-US" sz="3600" baseline="30000" dirty="0">
                      <a:solidFill>
                        <a:srgbClr val="00FF00"/>
                      </a:solidFill>
                      <a:latin typeface="Times New Roman" pitchFamily="18" charset="0"/>
                    </a:rPr>
                    <a:t>-</a:t>
                  </a:r>
                </a:p>
              </p:txBody>
            </p:sp>
            <p:sp>
              <p:nvSpPr>
                <p:cNvPr id="51218" name="Oval 18"/>
                <p:cNvSpPr>
                  <a:spLocks noChangeArrowheads="1"/>
                </p:cNvSpPr>
                <p:nvPr/>
              </p:nvSpPr>
              <p:spPr bwMode="auto">
                <a:xfrm>
                  <a:off x="3312" y="1488"/>
                  <a:ext cx="1392" cy="1392"/>
                </a:xfrm>
                <a:prstGeom prst="ellipse">
                  <a:avLst/>
                </a:prstGeom>
                <a:noFill/>
                <a:ln w="57150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19" name="Oval 19"/>
                <p:cNvSpPr>
                  <a:spLocks noChangeArrowheads="1"/>
                </p:cNvSpPr>
                <p:nvPr/>
              </p:nvSpPr>
              <p:spPr bwMode="auto">
                <a:xfrm>
                  <a:off x="3456" y="1680"/>
                  <a:ext cx="1056" cy="1008"/>
                </a:xfrm>
                <a:prstGeom prst="ellipse">
                  <a:avLst/>
                </a:prstGeom>
                <a:noFill/>
                <a:ln w="57150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20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744" y="2064"/>
                  <a:ext cx="6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400">
                      <a:solidFill>
                        <a:schemeClr val="bg2"/>
                      </a:solidFill>
                      <a:latin typeface="Times New Roman" pitchFamily="18" charset="0"/>
                    </a:rPr>
                    <a:t>9 p</a:t>
                  </a:r>
                  <a:r>
                    <a:rPr lang="en-US" sz="2400" baseline="30000">
                      <a:solidFill>
                        <a:schemeClr val="bg2"/>
                      </a:solidFill>
                      <a:latin typeface="Times New Roman" pitchFamily="18" charset="0"/>
                    </a:rPr>
                    <a:t>+</a:t>
                  </a:r>
                </a:p>
              </p:txBody>
            </p:sp>
            <p:sp>
              <p:nvSpPr>
                <p:cNvPr id="5122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216" y="1584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840" y="1248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3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464" y="144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704" y="192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608" y="2352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984" y="2736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  <p:sp>
              <p:nvSpPr>
                <p:cNvPr id="5122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504" y="2640"/>
                  <a:ext cx="33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CC66"/>
                      </a:solidFill>
                      <a:latin typeface="Times New Roman" pitchFamily="18" charset="0"/>
                    </a:rPr>
                    <a:t>e-</a:t>
                  </a:r>
                </a:p>
              </p:txBody>
            </p:sp>
          </p:grpSp>
        </p:grpSp>
        <p:grpSp>
          <p:nvGrpSpPr>
            <p:cNvPr id="8" name="Group 28"/>
            <p:cNvGrpSpPr>
              <a:grpSpLocks/>
            </p:cNvGrpSpPr>
            <p:nvPr/>
          </p:nvGrpSpPr>
          <p:grpSpPr bwMode="auto">
            <a:xfrm>
              <a:off x="3456" y="2016"/>
              <a:ext cx="1152" cy="471"/>
              <a:chOff x="3456" y="2016"/>
              <a:chExt cx="1152" cy="471"/>
            </a:xfrm>
          </p:grpSpPr>
          <p:sp>
            <p:nvSpPr>
              <p:cNvPr id="51229" name="Text Box 29"/>
              <p:cNvSpPr txBox="1">
                <a:spLocks noChangeArrowheads="1"/>
              </p:cNvSpPr>
              <p:nvPr/>
            </p:nvSpPr>
            <p:spPr bwMode="auto">
              <a:xfrm>
                <a:off x="3456" y="2160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  <p:sp>
            <p:nvSpPr>
              <p:cNvPr id="51230" name="Text Box 30"/>
              <p:cNvSpPr txBox="1">
                <a:spLocks noChangeArrowheads="1"/>
              </p:cNvSpPr>
              <p:nvPr/>
            </p:nvSpPr>
            <p:spPr bwMode="auto">
              <a:xfrm>
                <a:off x="4272" y="2016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>
                    <a:solidFill>
                      <a:srgbClr val="00CC66"/>
                    </a:solidFill>
                    <a:latin typeface="Times New Roman" pitchFamily="18" charset="0"/>
                  </a:rPr>
                  <a:t>e-</a:t>
                </a:r>
              </a:p>
            </p:txBody>
          </p:sp>
        </p:grpSp>
      </p:grp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1117600" y="4419601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Li has 3 p+ and 2 e-</a:t>
            </a:r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>
            <a:off x="5689600" y="4495801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F has 9 p+ and 10 e-</a:t>
            </a:r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711200" y="5029200"/>
            <a:ext cx="3657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Now, Li has a charge of</a:t>
            </a:r>
          </a:p>
        </p:txBody>
      </p:sp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3149600" y="5638801"/>
            <a:ext cx="101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rgbClr val="FF9999"/>
                </a:solidFill>
                <a:latin typeface="Times New Roman" pitchFamily="18" charset="0"/>
              </a:rPr>
              <a:t>+1</a:t>
            </a: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5689600" y="5029200"/>
            <a:ext cx="375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Now, F has a charge of</a:t>
            </a:r>
          </a:p>
        </p:txBody>
      </p:sp>
      <p:sp>
        <p:nvSpPr>
          <p:cNvPr id="51236" name="Text Box 36"/>
          <p:cNvSpPr txBox="1">
            <a:spLocks noChangeArrowheads="1"/>
          </p:cNvSpPr>
          <p:nvPr/>
        </p:nvSpPr>
        <p:spPr bwMode="auto">
          <a:xfrm>
            <a:off x="8026400" y="5638801"/>
            <a:ext cx="101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rgbClr val="00FF00"/>
                </a:solidFill>
                <a:latin typeface="Times New Roman" pitchFamily="18" charset="0"/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31" grpId="0" autoUpdateAnimBg="0"/>
      <p:bldP spid="51232" grpId="0" autoUpdateAnimBg="0"/>
      <p:bldP spid="51233" grpId="0" autoUpdateAnimBg="0"/>
      <p:bldP spid="51234" grpId="0" autoUpdateAnimBg="0"/>
      <p:bldP spid="51235" grpId="0" autoUpdateAnimBg="0"/>
      <p:bldP spid="5123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6400" y="762000"/>
            <a:ext cx="11387667" cy="1143000"/>
          </a:xfrm>
        </p:spPr>
        <p:txBody>
          <a:bodyPr/>
          <a:lstStyle/>
          <a:p>
            <a:r>
              <a:rPr lang="en-US"/>
              <a:t>Remember the rules of attraction!</a:t>
            </a: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06400" y="2209801"/>
            <a:ext cx="11387667" cy="2620963"/>
          </a:xfrm>
        </p:spPr>
        <p:txBody>
          <a:bodyPr/>
          <a:lstStyle/>
          <a:p>
            <a:pPr>
              <a:buNone/>
            </a:pPr>
            <a:r>
              <a:rPr lang="en-US" dirty="0"/>
              <a:t>Since lithium is +1 and fluorine is –1, they are attracted to each other since…</a:t>
            </a:r>
          </a:p>
          <a:p>
            <a:pPr>
              <a:buNone/>
            </a:pPr>
            <a:r>
              <a:rPr lang="en-US" dirty="0"/>
              <a:t>OPPOSITES ATTRACT!</a:t>
            </a:r>
          </a:p>
          <a:p>
            <a:pPr>
              <a:buNone/>
            </a:pPr>
            <a:r>
              <a:rPr lang="en-US" dirty="0"/>
              <a:t>Now, together, they make…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641600" y="5029200"/>
            <a:ext cx="1422400" cy="990600"/>
            <a:chOff x="864" y="3120"/>
            <a:chExt cx="672" cy="624"/>
          </a:xfrm>
        </p:grpSpPr>
        <p:sp>
          <p:nvSpPr>
            <p:cNvPr id="52228" name="Oval 4"/>
            <p:cNvSpPr>
              <a:spLocks noChangeArrowheads="1"/>
            </p:cNvSpPr>
            <p:nvPr/>
          </p:nvSpPr>
          <p:spPr bwMode="auto">
            <a:xfrm>
              <a:off x="864" y="3120"/>
              <a:ext cx="576" cy="624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0" name="Text Box 6"/>
            <p:cNvSpPr txBox="1">
              <a:spLocks noChangeArrowheads="1"/>
            </p:cNvSpPr>
            <p:nvPr/>
          </p:nvSpPr>
          <p:spPr bwMode="auto">
            <a:xfrm>
              <a:off x="912" y="3264"/>
              <a:ext cx="6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200">
                  <a:solidFill>
                    <a:schemeClr val="bg2"/>
                  </a:solidFill>
                  <a:latin typeface="Times New Roman" pitchFamily="18" charset="0"/>
                </a:rPr>
                <a:t>Li </a:t>
              </a:r>
              <a:r>
                <a:rPr lang="en-US" sz="3200" baseline="30000">
                  <a:solidFill>
                    <a:schemeClr val="bg2"/>
                  </a:solidFill>
                  <a:latin typeface="Times New Roman" pitchFamily="18" charset="0"/>
                </a:rPr>
                <a:t>+1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860800" y="4724400"/>
            <a:ext cx="2133600" cy="1524000"/>
            <a:chOff x="1824" y="2976"/>
            <a:chExt cx="1008" cy="960"/>
          </a:xfrm>
        </p:grpSpPr>
        <p:sp>
          <p:nvSpPr>
            <p:cNvPr id="52229" name="Oval 5"/>
            <p:cNvSpPr>
              <a:spLocks noChangeArrowheads="1"/>
            </p:cNvSpPr>
            <p:nvPr/>
          </p:nvSpPr>
          <p:spPr bwMode="auto">
            <a:xfrm>
              <a:off x="1824" y="2976"/>
              <a:ext cx="1008" cy="96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1" name="Text Box 7"/>
            <p:cNvSpPr txBox="1">
              <a:spLocks noChangeArrowheads="1"/>
            </p:cNvSpPr>
            <p:nvPr/>
          </p:nvSpPr>
          <p:spPr bwMode="auto">
            <a:xfrm>
              <a:off x="2160" y="3264"/>
              <a:ext cx="480" cy="365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3200">
                  <a:solidFill>
                    <a:schemeClr val="bg2"/>
                  </a:solidFill>
                  <a:latin typeface="Times New Roman" pitchFamily="18" charset="0"/>
                </a:rPr>
                <a:t>F </a:t>
              </a:r>
              <a:r>
                <a:rPr lang="en-US" sz="3200" baseline="30000">
                  <a:solidFill>
                    <a:schemeClr val="bg2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6807200" y="5029201"/>
            <a:ext cx="314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>
                <a:solidFill>
                  <a:srgbClr val="FF9900"/>
                </a:solidFill>
                <a:latin typeface="Times New Roman" pitchFamily="18" charset="0"/>
              </a:rPr>
              <a:t>or… LiF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7" grpId="0" build="p" autoUpdateAnimBg="0"/>
      <p:bldP spid="522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Cliff Notes: Write a short cheat sheet that would be helpful for a quiz on today’s learning.</a:t>
            </a:r>
          </a:p>
        </p:txBody>
      </p:sp>
    </p:spTree>
    <p:extLst>
      <p:ext uri="{BB962C8B-B14F-4D97-AF65-F5344CB8AC3E}">
        <p14:creationId xmlns:p14="http://schemas.microsoft.com/office/powerpoint/2010/main" xmlns="" val="22556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What is the frequency of a 2.00 x10^(-12) m wave?</a:t>
            </a:r>
          </a:p>
          <a:p>
            <a:r>
              <a:rPr lang="en-US" dirty="0" smtClean="0"/>
              <a:t>2. What is the energy of this wave?</a:t>
            </a:r>
          </a:p>
          <a:p>
            <a:r>
              <a:rPr lang="en-US" dirty="0" smtClean="0"/>
              <a:t>If the difference between the n=1 and n=2 energy levels of an atom was 8.1x10^(-14) J, could the atom absorb this photon?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6400" y="457200"/>
            <a:ext cx="11387667" cy="1143000"/>
          </a:xfrm>
        </p:spPr>
        <p:txBody>
          <a:bodyPr/>
          <a:lstStyle/>
          <a:p>
            <a:r>
              <a:rPr lang="en-US" dirty="0"/>
              <a:t>Bell Work</a:t>
            </a:r>
            <a:br>
              <a:rPr lang="en-US" dirty="0"/>
            </a:br>
            <a:r>
              <a:rPr lang="en-US" dirty="0" smtClean="0"/>
              <a:t>3-Nov-2016</a:t>
            </a:r>
            <a:endParaRPr lang="en-US" dirty="0"/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02167" y="1600200"/>
            <a:ext cx="11387667" cy="4267199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dirty="0"/>
              <a:t>How many valence electrons do magnesium and oxygen have?  </a:t>
            </a:r>
          </a:p>
          <a:p>
            <a:pPr>
              <a:buFont typeface="Arial" pitchFamily="34" charset="0"/>
              <a:buNone/>
            </a:pPr>
            <a:endParaRPr lang="en-US" dirty="0"/>
          </a:p>
          <a:p>
            <a:pPr>
              <a:buFont typeface="Arial" pitchFamily="34" charset="0"/>
              <a:buNone/>
            </a:pPr>
            <a:r>
              <a:rPr lang="en-US"/>
              <a:t>Yesterday we </a:t>
            </a:r>
            <a:r>
              <a:rPr lang="en-US" dirty="0"/>
              <a:t>talked about certain atoms losing e- when they combine with others and other atoms gaining e- when they combine.</a:t>
            </a:r>
          </a:p>
          <a:p>
            <a:pPr>
              <a:buFont typeface="Arial" pitchFamily="34" charset="0"/>
              <a:buNone/>
            </a:pPr>
            <a:r>
              <a:rPr lang="en-US" dirty="0"/>
              <a:t>How do you think Mg and O will combine?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Work 11-4-16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67" y="1600201"/>
            <a:ext cx="11387667" cy="1219200"/>
          </a:xfrm>
        </p:spPr>
        <p:txBody>
          <a:bodyPr/>
          <a:lstStyle/>
          <a:p>
            <a:pPr>
              <a:buNone/>
            </a:pPr>
            <a:r>
              <a:rPr lang="en-US" dirty="0"/>
              <a:t>Correctly write the ion, showing oxidation number.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20800" y="2743201"/>
          <a:ext cx="9245601" cy="335279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0818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81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818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2411">
                <a:tc>
                  <a:txBody>
                    <a:bodyPr/>
                    <a:lstStyle/>
                    <a:p>
                      <a:r>
                        <a:rPr lang="en-US" dirty="0"/>
                        <a:t>Ion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Formula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Cation</a:t>
                      </a:r>
                      <a:r>
                        <a:rPr lang="en-US" dirty="0"/>
                        <a:t> or Anion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/>
                        <a:t>Nitride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/>
                        <a:t>Chloride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/>
                        <a:t>Sodium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/>
                        <a:t>Oxide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/>
                        <a:t>Calcium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3398"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Phosphide</a:t>
                      </a:r>
                      <a:endParaRPr lang="en-US" sz="20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Objective: Be able to name ionic compounds and correctly write their chemical formulas.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20800" y="2971801"/>
            <a:ext cx="9347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Science fair: </a:t>
            </a:r>
          </a:p>
          <a:p>
            <a:r>
              <a:rPr lang="en-US" sz="4000" dirty="0" smtClean="0"/>
              <a:t>Partners, </a:t>
            </a:r>
          </a:p>
          <a:p>
            <a:r>
              <a:rPr lang="en-US" sz="4000" dirty="0" smtClean="0"/>
              <a:t>Notebook,</a:t>
            </a:r>
          </a:p>
          <a:p>
            <a:r>
              <a:rPr lang="en-US" sz="4000" dirty="0" smtClean="0"/>
              <a:t> and Research/ Problem Idea due 7.Nov.2016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Diatomic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 to elements really quick:</a:t>
            </a:r>
          </a:p>
          <a:p>
            <a:r>
              <a:rPr lang="en-US" dirty="0" smtClean="0"/>
              <a:t>Some elements exist in nature as what we call “diatomic”</a:t>
            </a:r>
          </a:p>
          <a:p>
            <a:pPr lvl="1"/>
            <a:r>
              <a:rPr lang="en-US" dirty="0" smtClean="0"/>
              <a:t>Means two atoms of the same element.</a:t>
            </a:r>
          </a:p>
          <a:p>
            <a:pPr lvl="1"/>
            <a:r>
              <a:rPr lang="en-US" dirty="0" smtClean="0"/>
              <a:t>7 Elements behave this way:</a:t>
            </a:r>
          </a:p>
          <a:p>
            <a:pPr lvl="2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, N</a:t>
            </a:r>
            <a:r>
              <a:rPr lang="en-US" baseline="-25000" dirty="0" smtClean="0"/>
              <a:t>2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dirty="0" smtClean="0"/>
              <a:t>, F</a:t>
            </a:r>
            <a:r>
              <a:rPr lang="en-US" baseline="-25000" dirty="0" smtClean="0"/>
              <a:t>2</a:t>
            </a:r>
            <a:r>
              <a:rPr lang="en-US" dirty="0" smtClean="0"/>
              <a:t>, Cl</a:t>
            </a:r>
            <a:r>
              <a:rPr lang="en-US" baseline="-25000" dirty="0" smtClean="0"/>
              <a:t>2</a:t>
            </a:r>
            <a:r>
              <a:rPr lang="en-US" dirty="0" smtClean="0"/>
              <a:t>, Br</a:t>
            </a:r>
            <a:r>
              <a:rPr lang="en-US" baseline="-25000" dirty="0" smtClean="0"/>
              <a:t>2</a:t>
            </a:r>
            <a:r>
              <a:rPr lang="en-US" dirty="0" smtClean="0"/>
              <a:t>, I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Polyatomic Ions:</a:t>
            </a:r>
          </a:p>
          <a:p>
            <a:pPr lvl="1"/>
            <a:r>
              <a:rPr lang="en-US" dirty="0" smtClean="0"/>
              <a:t>Groups of atoms (covalently bonded together) that have a (+) or (-) charge</a:t>
            </a:r>
          </a:p>
          <a:p>
            <a:r>
              <a:rPr lang="en-US" dirty="0" smtClean="0"/>
              <a:t>Take out Periodic Table</a:t>
            </a:r>
          </a:p>
          <a:p>
            <a:pPr lvl="1"/>
            <a:r>
              <a:rPr lang="en-US" dirty="0" smtClean="0"/>
              <a:t>On the back, there is a list of polyatomic ions</a:t>
            </a:r>
          </a:p>
          <a:p>
            <a:pPr lvl="1"/>
            <a:r>
              <a:rPr lang="en-US" dirty="0" smtClean="0"/>
              <a:t>Try to become familiar with these.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do we use ate/</a:t>
            </a:r>
            <a:r>
              <a:rPr lang="en-US" dirty="0" err="1" smtClean="0"/>
              <a:t>ite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Sulfate = SO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2-</a:t>
            </a:r>
          </a:p>
          <a:p>
            <a:pPr lvl="1"/>
            <a:r>
              <a:rPr lang="en-US" dirty="0" smtClean="0"/>
              <a:t>Sulfite = SO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2-</a:t>
            </a:r>
          </a:p>
          <a:p>
            <a:pPr lvl="1"/>
            <a:endParaRPr lang="en-US" baseline="30000" dirty="0" smtClean="0"/>
          </a:p>
          <a:p>
            <a:pPr lvl="1"/>
            <a:r>
              <a:rPr lang="en-US" dirty="0" smtClean="0"/>
              <a:t>Nitrate = NO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Nitrite = NO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</a:t>
            </a:r>
          </a:p>
          <a:p>
            <a:r>
              <a:rPr lang="en-US" dirty="0" smtClean="0"/>
              <a:t>What is the difference here?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Ionic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write the chemical formula for ionic compounds, we must </a:t>
            </a:r>
            <a:r>
              <a:rPr lang="en-US" i="1" dirty="0" smtClean="0"/>
              <a:t>balance</a:t>
            </a:r>
            <a:r>
              <a:rPr lang="en-US" dirty="0" smtClean="0"/>
              <a:t> the charge between the ions</a:t>
            </a:r>
          </a:p>
          <a:p>
            <a:r>
              <a:rPr lang="en-US" dirty="0" smtClean="0"/>
              <a:t>Our compounds are neutral, so we must add as many of our + and – ions to make the total charge 0.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easy way to do this, it to write out the ions of the compound first.</a:t>
            </a:r>
          </a:p>
          <a:p>
            <a:pPr lvl="1"/>
            <a:r>
              <a:rPr lang="en-US" dirty="0" smtClean="0"/>
              <a:t>Ex: Sodium Chloride</a:t>
            </a:r>
          </a:p>
          <a:p>
            <a:pPr lvl="1"/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endParaRPr lang="en-US" dirty="0" smtClean="0"/>
          </a:p>
          <a:p>
            <a:r>
              <a:rPr lang="en-US" dirty="0" smtClean="0"/>
              <a:t>Then, we “</a:t>
            </a:r>
            <a:r>
              <a:rPr lang="en-US" dirty="0" err="1" smtClean="0"/>
              <a:t>criss</a:t>
            </a:r>
            <a:r>
              <a:rPr lang="en-US" dirty="0" smtClean="0"/>
              <a:t>-cross” the charges by making the charge of the opposite ion the subscript of the formula.</a:t>
            </a:r>
          </a:p>
          <a:p>
            <a:pPr lvl="1"/>
            <a:r>
              <a:rPr lang="en-US" dirty="0" err="1" smtClean="0"/>
              <a:t>NaCl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Example:</a:t>
            </a:r>
          </a:p>
          <a:p>
            <a:pPr lvl="1"/>
            <a:r>
              <a:rPr lang="en-US" dirty="0" smtClean="0"/>
              <a:t>Barium Fluoride</a:t>
            </a:r>
          </a:p>
          <a:p>
            <a:pPr lvl="1"/>
            <a:r>
              <a:rPr lang="en-US" dirty="0" smtClean="0"/>
              <a:t>Ba</a:t>
            </a:r>
            <a:r>
              <a:rPr lang="en-US" baseline="30000" dirty="0" smtClean="0"/>
              <a:t>2+</a:t>
            </a:r>
            <a:r>
              <a:rPr lang="en-US" dirty="0" smtClean="0"/>
              <a:t> F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BaF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Another example:</a:t>
            </a:r>
          </a:p>
          <a:p>
            <a:pPr lvl="1"/>
            <a:r>
              <a:rPr lang="en-US" dirty="0" smtClean="0"/>
              <a:t>Aluminum Oxide</a:t>
            </a:r>
          </a:p>
          <a:p>
            <a:pPr lvl="1"/>
            <a:r>
              <a:rPr lang="en-US" dirty="0" smtClean="0"/>
              <a:t>Al</a:t>
            </a:r>
            <a:r>
              <a:rPr lang="en-US" baseline="30000" dirty="0" smtClean="0"/>
              <a:t>3+</a:t>
            </a:r>
            <a:r>
              <a:rPr lang="en-US" dirty="0" smtClean="0"/>
              <a:t> O</a:t>
            </a:r>
            <a:r>
              <a:rPr lang="en-US" baseline="30000" dirty="0" smtClean="0"/>
              <a:t>2-</a:t>
            </a:r>
            <a:endParaRPr lang="en-US" dirty="0" smtClean="0"/>
          </a:p>
          <a:p>
            <a:pPr lvl="1"/>
            <a:r>
              <a:rPr lang="en-US" dirty="0" smtClean="0"/>
              <a:t>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 UP</a:t>
            </a:r>
          </a:p>
          <a:p>
            <a:r>
              <a:rPr lang="en-US" dirty="0" smtClean="0"/>
              <a:t>This doesn’t work all the time.</a:t>
            </a:r>
          </a:p>
          <a:p>
            <a:pPr lvl="1"/>
            <a:r>
              <a:rPr lang="en-US" dirty="0" smtClean="0"/>
              <a:t>Ex: Barium Oxide</a:t>
            </a:r>
          </a:p>
          <a:p>
            <a:pPr lvl="1"/>
            <a:r>
              <a:rPr lang="en-US" dirty="0" smtClean="0"/>
              <a:t>Ba</a:t>
            </a:r>
            <a:r>
              <a:rPr lang="en-US" baseline="30000" dirty="0" smtClean="0"/>
              <a:t>2+</a:t>
            </a:r>
            <a:r>
              <a:rPr lang="en-US" dirty="0" smtClean="0"/>
              <a:t> O</a:t>
            </a:r>
            <a:r>
              <a:rPr lang="en-US" baseline="30000" dirty="0" smtClean="0"/>
              <a:t>2-</a:t>
            </a:r>
          </a:p>
          <a:p>
            <a:pPr lvl="1"/>
            <a:r>
              <a:rPr lang="en-US" dirty="0" smtClean="0"/>
              <a:t>Ba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?!??!?!</a:t>
            </a:r>
          </a:p>
          <a:p>
            <a:pPr lvl="1"/>
            <a:r>
              <a:rPr lang="en-US" dirty="0" smtClean="0"/>
              <a:t>No.</a:t>
            </a:r>
          </a:p>
          <a:p>
            <a:pPr lvl="1"/>
            <a:r>
              <a:rPr lang="en-US" dirty="0" err="1" smtClean="0"/>
              <a:t>BaO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Chip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Use the ion “chips” to make each of the compound on the list.  Then write the correct chemical formula.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Do not loose the ions chips and return to the bag when finished.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Ex.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1.4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Write the LONG-HAND </a:t>
            </a:r>
            <a:r>
              <a:rPr lang="en-US" sz="4000" b="1" dirty="0"/>
              <a:t>WRITTEN</a:t>
            </a:r>
            <a:r>
              <a:rPr lang="en-US" sz="4000" dirty="0"/>
              <a:t> electron configuration for P.</a:t>
            </a:r>
          </a:p>
          <a:p>
            <a:r>
              <a:rPr lang="en-US" sz="4000" dirty="0"/>
              <a:t>Write the SHORT-HAND </a:t>
            </a:r>
            <a:r>
              <a:rPr lang="en-US" sz="4000" b="1" dirty="0"/>
              <a:t>ORBITAL DIAGRAM </a:t>
            </a:r>
            <a:r>
              <a:rPr lang="en-US" sz="4000" dirty="0"/>
              <a:t>for P.</a:t>
            </a:r>
          </a:p>
        </p:txBody>
      </p:sp>
    </p:spTree>
    <p:extLst>
      <p:ext uri="{BB962C8B-B14F-4D97-AF65-F5344CB8AC3E}">
        <p14:creationId xmlns:p14="http://schemas.microsoft.com/office/powerpoint/2010/main" xmlns="" val="10157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Bell Work 11-7-16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5999"/>
            <a:ext cx="9601200" cy="3807303"/>
          </a:xfrm>
        </p:spPr>
        <p:txBody>
          <a:bodyPr>
            <a:normAutofit/>
          </a:bodyPr>
          <a:lstStyle/>
          <a:p>
            <a:r>
              <a:rPr lang="en-US" sz="2800" dirty="0"/>
              <a:t>Using your knowledge of ions, write the </a:t>
            </a:r>
            <a:r>
              <a:rPr lang="en-US" sz="2800" b="1" dirty="0"/>
              <a:t>chemical formulas</a:t>
            </a:r>
            <a:r>
              <a:rPr lang="en-US" sz="2800" dirty="0"/>
              <a:t> of the following ionic compounds. (use your periodic table, front and back)</a:t>
            </a:r>
          </a:p>
          <a:p>
            <a:pPr lvl="1"/>
            <a:r>
              <a:rPr lang="en-US" sz="2800" i="0" dirty="0"/>
              <a:t>Sodium chloride</a:t>
            </a:r>
          </a:p>
          <a:p>
            <a:pPr lvl="1"/>
            <a:r>
              <a:rPr lang="en-US" sz="2800" i="0" dirty="0"/>
              <a:t>Barium sulfate</a:t>
            </a:r>
          </a:p>
          <a:p>
            <a:pPr lvl="1"/>
            <a:r>
              <a:rPr lang="en-US" sz="2800" i="0" dirty="0"/>
              <a:t>Lithium phosphate</a:t>
            </a:r>
          </a:p>
          <a:p>
            <a:pPr lvl="1"/>
            <a:r>
              <a:rPr lang="en-US" sz="2800" i="0" dirty="0"/>
              <a:t>Aluminum oxide</a:t>
            </a:r>
          </a:p>
          <a:p>
            <a:pPr lvl="1"/>
            <a:r>
              <a:rPr lang="en-US" sz="2800" i="0" dirty="0"/>
              <a:t>Beryllium phosphate</a:t>
            </a:r>
          </a:p>
          <a:p>
            <a:pPr lvl="1"/>
            <a:endParaRPr lang="en-US" sz="2800" i="0" dirty="0"/>
          </a:p>
        </p:txBody>
      </p:sp>
    </p:spTree>
    <p:extLst>
      <p:ext uri="{BB962C8B-B14F-4D97-AF65-F5344CB8AC3E}">
        <p14:creationId xmlns="" xmlns:p14="http://schemas.microsoft.com/office/powerpoint/2010/main" val="14252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Ionic Compounds with Transition Metals.</a:t>
            </a:r>
          </a:p>
          <a:p>
            <a:pPr lvl="1"/>
            <a:r>
              <a:rPr lang="en-US" sz="2400" dirty="0"/>
              <a:t>We’ve kind of ignored these until now, but now we’ll take a look at what these do.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94155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Oxidation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Transition metals have more than one </a:t>
            </a:r>
            <a:r>
              <a:rPr lang="en-US" sz="2800" b="1" u="sng" dirty="0"/>
              <a:t>oxidation state</a:t>
            </a:r>
            <a:endParaRPr lang="en-US" sz="2800" dirty="0"/>
          </a:p>
          <a:p>
            <a:pPr lvl="1"/>
            <a:r>
              <a:rPr lang="en-US" sz="2800" dirty="0"/>
              <a:t>Oxidation State: a number assigned to an element that represents the # of e- lost or gained.</a:t>
            </a:r>
          </a:p>
          <a:p>
            <a:pPr lvl="1"/>
            <a:r>
              <a:rPr lang="en-US" sz="2800" dirty="0"/>
              <a:t>The elements we’ve been looking at until now only have 1 oxidation state </a:t>
            </a:r>
          </a:p>
          <a:p>
            <a:pPr lvl="2"/>
            <a:r>
              <a:rPr lang="en-US" sz="2600" dirty="0"/>
              <a:t>Group 1’s oxidation state is +1</a:t>
            </a:r>
          </a:p>
          <a:p>
            <a:pPr lvl="2"/>
            <a:r>
              <a:rPr lang="en-US" sz="2600" dirty="0"/>
              <a:t>Group 7’s oxidation state is -1</a:t>
            </a:r>
          </a:p>
        </p:txBody>
      </p:sp>
    </p:spTree>
    <p:extLst>
      <p:ext uri="{BB962C8B-B14F-4D97-AF65-F5344CB8AC3E}">
        <p14:creationId xmlns="" xmlns:p14="http://schemas.microsoft.com/office/powerpoint/2010/main" val="14536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Oxidation States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171699"/>
            <a:ext cx="9590723" cy="4072983"/>
          </a:xfrm>
        </p:spPr>
      </p:pic>
    </p:spTree>
    <p:extLst>
      <p:ext uri="{BB962C8B-B14F-4D97-AF65-F5344CB8AC3E}">
        <p14:creationId xmlns="" xmlns:p14="http://schemas.microsoft.com/office/powerpoint/2010/main" val="346107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Determine the oxidation state of the transition metal in the following ionic compounds</a:t>
            </a:r>
          </a:p>
          <a:p>
            <a:pPr lvl="1"/>
            <a:r>
              <a:rPr lang="en-US" sz="3600" dirty="0"/>
              <a:t>FeCl</a:t>
            </a:r>
            <a:r>
              <a:rPr lang="en-US" sz="3600" baseline="-25000" dirty="0"/>
              <a:t>2</a:t>
            </a:r>
            <a:endParaRPr lang="en-US" sz="3600" dirty="0"/>
          </a:p>
          <a:p>
            <a:pPr lvl="1"/>
            <a:r>
              <a:rPr lang="en-US" sz="3600" dirty="0" err="1"/>
              <a:t>CuO</a:t>
            </a:r>
            <a:endParaRPr lang="en-US" sz="3600" dirty="0"/>
          </a:p>
          <a:p>
            <a:pPr lvl="1"/>
            <a:r>
              <a:rPr lang="en-US" sz="3600" dirty="0"/>
              <a:t>CoBr</a:t>
            </a:r>
            <a:r>
              <a:rPr lang="en-US" sz="3600" baseline="-25000" dirty="0"/>
              <a:t>2</a:t>
            </a:r>
          </a:p>
          <a:p>
            <a:pPr lvl="1"/>
            <a:r>
              <a:rPr lang="en-US" sz="3600" dirty="0"/>
              <a:t>Ni(NO</a:t>
            </a:r>
            <a:r>
              <a:rPr lang="en-US" sz="3600" baseline="-25000" dirty="0"/>
              <a:t>3</a:t>
            </a:r>
            <a:r>
              <a:rPr lang="en-US" sz="3600" dirty="0"/>
              <a:t>)</a:t>
            </a:r>
            <a:r>
              <a:rPr lang="en-US" sz="3600" baseline="-25000" dirty="0"/>
              <a:t>2</a:t>
            </a:r>
            <a:endParaRPr lang="en-US" sz="36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1461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Official Rules for naming Ionic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To name an ionic compound, you must follow the following rules:</a:t>
            </a:r>
          </a:p>
          <a:p>
            <a:pPr lvl="1"/>
            <a:r>
              <a:rPr lang="en-US" sz="3000" dirty="0"/>
              <a:t>ALWAYS name the </a:t>
            </a:r>
            <a:r>
              <a:rPr lang="en-US" sz="3000" dirty="0" err="1"/>
              <a:t>CATion</a:t>
            </a:r>
            <a:r>
              <a:rPr lang="en-US" sz="3000" dirty="0"/>
              <a:t> before the </a:t>
            </a:r>
            <a:r>
              <a:rPr lang="en-US" sz="3000" dirty="0" err="1"/>
              <a:t>ANion</a:t>
            </a:r>
            <a:r>
              <a:rPr lang="en-US" sz="3000" dirty="0"/>
              <a:t>.</a:t>
            </a:r>
          </a:p>
          <a:p>
            <a:pPr lvl="2"/>
            <a:r>
              <a:rPr lang="en-US" sz="3000" dirty="0"/>
              <a:t>Never name </a:t>
            </a:r>
            <a:r>
              <a:rPr lang="en-US" sz="3000" dirty="0" err="1"/>
              <a:t>NaCl</a:t>
            </a:r>
            <a:r>
              <a:rPr lang="en-US" sz="3000" dirty="0"/>
              <a:t> “Chloride Sodium”</a:t>
            </a:r>
          </a:p>
          <a:p>
            <a:pPr lvl="1"/>
            <a:r>
              <a:rPr lang="en-US" sz="3000" dirty="0"/>
              <a:t>When naming a transition metal </a:t>
            </a:r>
            <a:r>
              <a:rPr lang="en-US" sz="3000" dirty="0" err="1"/>
              <a:t>CATion</a:t>
            </a:r>
            <a:r>
              <a:rPr lang="en-US" sz="3000" dirty="0"/>
              <a:t>, you must include the oxidation </a:t>
            </a:r>
            <a:r>
              <a:rPr lang="en-US" sz="3000" dirty="0" smtClean="0"/>
              <a:t>state in () with Roman Numerals</a:t>
            </a:r>
            <a:endParaRPr lang="en-US" sz="3000" dirty="0"/>
          </a:p>
          <a:p>
            <a:pPr lvl="2"/>
            <a:r>
              <a:rPr lang="en-US" sz="3000" dirty="0"/>
              <a:t>FeCl</a:t>
            </a:r>
            <a:r>
              <a:rPr lang="en-US" sz="3000" baseline="-25000" dirty="0"/>
              <a:t>2</a:t>
            </a:r>
            <a:r>
              <a:rPr lang="en-US" sz="3000" dirty="0"/>
              <a:t> would be “Iron (II) Chloride”</a:t>
            </a:r>
          </a:p>
          <a:p>
            <a:pPr lvl="1"/>
            <a:r>
              <a:rPr lang="en-US" sz="3000" dirty="0"/>
              <a:t>The names of polyatomic ions do not change.</a:t>
            </a:r>
          </a:p>
          <a:p>
            <a:pPr lvl="2"/>
            <a:r>
              <a:rPr lang="en-US" sz="3000" dirty="0"/>
              <a:t>NH</a:t>
            </a:r>
            <a:r>
              <a:rPr lang="en-US" sz="3000" baseline="-25000" dirty="0"/>
              <a:t>4</a:t>
            </a:r>
            <a:r>
              <a:rPr lang="en-US" sz="3000" dirty="0"/>
              <a:t>Cl is “Ammonium Chloride”</a:t>
            </a:r>
          </a:p>
          <a:p>
            <a:pPr lvl="2"/>
            <a:r>
              <a:rPr lang="en-US" sz="3000" dirty="0"/>
              <a:t>(NH</a:t>
            </a:r>
            <a:r>
              <a:rPr lang="en-US" sz="3000" baseline="-25000" dirty="0"/>
              <a:t>4</a:t>
            </a:r>
            <a:r>
              <a:rPr lang="en-US" sz="3000" dirty="0"/>
              <a:t>)</a:t>
            </a:r>
            <a:r>
              <a:rPr lang="en-US" sz="3000" baseline="-25000" dirty="0"/>
              <a:t>2</a:t>
            </a:r>
            <a:r>
              <a:rPr lang="en-US" sz="3000" dirty="0"/>
              <a:t>SO</a:t>
            </a:r>
            <a:r>
              <a:rPr lang="en-US" sz="3000" baseline="-25000" dirty="0"/>
              <a:t>4</a:t>
            </a:r>
            <a:r>
              <a:rPr lang="en-US" sz="3000" dirty="0"/>
              <a:t> is “Ammonium Sulfate”</a:t>
            </a:r>
          </a:p>
        </p:txBody>
      </p:sp>
    </p:spTree>
    <p:extLst>
      <p:ext uri="{BB962C8B-B14F-4D97-AF65-F5344CB8AC3E}">
        <p14:creationId xmlns="" xmlns:p14="http://schemas.microsoft.com/office/powerpoint/2010/main" val="413127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Name the following Ionic Compounds:</a:t>
            </a:r>
          </a:p>
          <a:p>
            <a:pPr lvl="1"/>
            <a:r>
              <a:rPr lang="en-US" sz="3600" dirty="0" err="1"/>
              <a:t>KCl</a:t>
            </a:r>
            <a:endParaRPr lang="en-US" sz="3600" dirty="0"/>
          </a:p>
          <a:p>
            <a:pPr lvl="1"/>
            <a:r>
              <a:rPr lang="en-US" sz="3600" dirty="0" err="1"/>
              <a:t>FeO</a:t>
            </a:r>
            <a:endParaRPr lang="en-US" sz="3600" dirty="0"/>
          </a:p>
          <a:p>
            <a:pPr lvl="1"/>
            <a:r>
              <a:rPr lang="en-US" sz="3600" dirty="0"/>
              <a:t>NiCl</a:t>
            </a:r>
            <a:r>
              <a:rPr lang="en-US" sz="3600" baseline="-25000" dirty="0"/>
              <a:t>2</a:t>
            </a:r>
            <a:endParaRPr lang="en-US" sz="3600" dirty="0"/>
          </a:p>
          <a:p>
            <a:pPr lvl="1"/>
            <a:r>
              <a:rPr lang="en-US" sz="3600" dirty="0"/>
              <a:t>Rb</a:t>
            </a:r>
            <a:r>
              <a:rPr lang="en-US" sz="3600" baseline="-25000" dirty="0"/>
              <a:t>2</a:t>
            </a:r>
            <a:r>
              <a:rPr lang="en-US" sz="3600" dirty="0"/>
              <a:t>S</a:t>
            </a:r>
          </a:p>
          <a:p>
            <a:pPr lvl="1"/>
            <a:r>
              <a:rPr lang="en-US" sz="3600" dirty="0"/>
              <a:t>Al</a:t>
            </a:r>
            <a:r>
              <a:rPr lang="en-US" sz="3600" baseline="-25000" dirty="0"/>
              <a:t>2</a:t>
            </a:r>
            <a:r>
              <a:rPr lang="en-US" sz="3600" dirty="0"/>
              <a:t>(SO</a:t>
            </a:r>
            <a:r>
              <a:rPr lang="en-US" sz="3600" baseline="-25000" dirty="0"/>
              <a:t>4</a:t>
            </a:r>
            <a:r>
              <a:rPr lang="en-US" sz="3600" dirty="0"/>
              <a:t>)</a:t>
            </a:r>
            <a:r>
              <a:rPr lang="en-US" sz="3600" baseline="-25000" dirty="0"/>
              <a:t>3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83919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Covalent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Now, we will start to look at covalent (molecular) compounds.</a:t>
            </a:r>
          </a:p>
          <a:p>
            <a:r>
              <a:rPr lang="en-US" sz="2800" dirty="0"/>
              <a:t>Molecular compounds contain “covalent” bonds between </a:t>
            </a:r>
            <a:r>
              <a:rPr lang="en-US" sz="2800" b="1" i="1" u="sng" dirty="0"/>
              <a:t>NONMETAL</a:t>
            </a:r>
            <a:r>
              <a:rPr lang="en-US" sz="2800" dirty="0"/>
              <a:t> atoms. </a:t>
            </a:r>
          </a:p>
          <a:p>
            <a:pPr lvl="1"/>
            <a:r>
              <a:rPr lang="en-US" sz="2800" dirty="0"/>
              <a:t>VAST # of different covalent compounds.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42427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Covalent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Covalent Bonds:</a:t>
            </a:r>
          </a:p>
          <a:p>
            <a:pPr lvl="1"/>
            <a:r>
              <a:rPr lang="en-US" sz="2800" dirty="0"/>
              <a:t>These occur when electrons from one atom feel a pull from the nucleus of a neighboring atom.</a:t>
            </a:r>
          </a:p>
          <a:p>
            <a:pPr lvl="1"/>
            <a:r>
              <a:rPr lang="en-US" sz="2800" dirty="0"/>
              <a:t>The atoms then share one or more electrons to fill each others valence shells.</a:t>
            </a:r>
          </a:p>
          <a:p>
            <a:pPr lvl="1"/>
            <a:r>
              <a:rPr lang="en-US" sz="2800" dirty="0"/>
              <a:t>The degree of sharing between the atoms is dependent on the difference in electronegativity between the atoms.</a:t>
            </a:r>
          </a:p>
        </p:txBody>
      </p:sp>
    </p:spTree>
    <p:extLst>
      <p:ext uri="{BB962C8B-B14F-4D97-AF65-F5344CB8AC3E}">
        <p14:creationId xmlns="" xmlns:p14="http://schemas.microsoft.com/office/powerpoint/2010/main" val="33267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Covalent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 degree of sharing between the atoms is dependent on the difference in electronegativity between the atoms.</a:t>
            </a:r>
          </a:p>
          <a:p>
            <a:pPr lvl="1"/>
            <a:r>
              <a:rPr lang="en-US" sz="2800" dirty="0"/>
              <a:t>e- are in constant motion, so in a covalent bond, they will be moving around each of the atoms.</a:t>
            </a:r>
          </a:p>
          <a:p>
            <a:pPr lvl="1"/>
            <a:r>
              <a:rPr lang="en-US" sz="2800" dirty="0"/>
              <a:t>e- will spend more time around more electronegative atoms.</a:t>
            </a:r>
          </a:p>
          <a:p>
            <a:pPr lvl="1"/>
            <a:r>
              <a:rPr lang="en-US" sz="2800" dirty="0"/>
              <a:t>This leads to interesting properties (which we will discuss later)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4661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1s</a:t>
                </a:r>
                <a:r>
                  <a:rPr lang="en-US" baseline="30000" dirty="0"/>
                  <a:t>2</a:t>
                </a:r>
                <a:r>
                  <a:rPr lang="en-US" dirty="0"/>
                  <a:t> 2s</a:t>
                </a:r>
                <a:r>
                  <a:rPr lang="en-US" baseline="30000" dirty="0"/>
                  <a:t>2</a:t>
                </a:r>
                <a:r>
                  <a:rPr lang="en-US" dirty="0"/>
                  <a:t> 2p</a:t>
                </a:r>
                <a:r>
                  <a:rPr lang="en-US" baseline="30000" dirty="0"/>
                  <a:t>6</a:t>
                </a:r>
                <a:r>
                  <a:rPr lang="en-US" dirty="0"/>
                  <a:t> 3s</a:t>
                </a:r>
                <a:r>
                  <a:rPr lang="en-US" baseline="30000" dirty="0"/>
                  <a:t>2</a:t>
                </a:r>
                <a:r>
                  <a:rPr lang="en-US" dirty="0"/>
                  <a:t> 3p</a:t>
                </a:r>
                <a:r>
                  <a:rPr lang="en-US" baseline="30000" dirty="0"/>
                  <a:t>3</a:t>
                </a:r>
                <a:r>
                  <a:rPr lang="en-US" dirty="0"/>
                  <a:t>  </a:t>
                </a:r>
                <a:r>
                  <a:rPr lang="en-US" b="1" dirty="0"/>
                  <a:t>2pts</a:t>
                </a:r>
                <a:endParaRPr lang="en-US" baseline="30000" dirty="0"/>
              </a:p>
              <a:p>
                <a:endParaRPr lang="en-US" baseline="30000" dirty="0"/>
              </a:p>
              <a:p>
                <a:r>
                  <a:rPr lang="en-US" dirty="0"/>
                  <a:t>[Ne] 3s </a:t>
                </a:r>
                <a14:m>
                  <m:oMath xmlns:m="http://schemas.openxmlformats.org/officeDocument/2006/math">
                    <m:r>
                      <a:rPr lang="en-US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↓</m:t>
                    </m:r>
                  </m:oMath>
                </a14:m>
                <a:r>
                  <a:rPr lang="en-US" dirty="0"/>
                  <a:t> 3p </a:t>
                </a:r>
                <a14:m>
                  <m:oMath xmlns:m="http://schemas.openxmlformats.org/officeDocument/2006/math">
                    <m:r>
                      <a:rPr lang="en-US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1" i="1" u="sng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dirty="0"/>
                  <a:t>  </a:t>
                </a:r>
                <a:r>
                  <a:rPr lang="en-US" b="1" dirty="0"/>
                  <a:t>1pt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 cstate="print"/>
                <a:stretch>
                  <a:fillRect l="-1141" t="-2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2180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Binary Covalent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Since we can predict the chemical formula of ionic compounds just based on the ions present, we don’t need to include the # of each ion when naming them.</a:t>
            </a:r>
          </a:p>
          <a:p>
            <a:r>
              <a:rPr lang="en-US" sz="2800" dirty="0"/>
              <a:t>With covalent compounds, this is not the case.</a:t>
            </a:r>
          </a:p>
          <a:p>
            <a:r>
              <a:rPr lang="en-US" sz="2800" dirty="0"/>
              <a:t>We need a way to indicate the # of atoms for each element in the compound.</a:t>
            </a:r>
          </a:p>
        </p:txBody>
      </p:sp>
    </p:spTree>
    <p:extLst>
      <p:ext uri="{BB962C8B-B14F-4D97-AF65-F5344CB8AC3E}">
        <p14:creationId xmlns="" xmlns:p14="http://schemas.microsoft.com/office/powerpoint/2010/main" val="5990610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Binary Covalent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 order to indicate the # of each element, we use prefixes in front of each element. </a:t>
            </a:r>
          </a:p>
          <a:p>
            <a:pPr lvl="1"/>
            <a:r>
              <a:rPr lang="en-US" sz="2800" dirty="0"/>
              <a:t>Unless there is only 1 atom of the first element in the compound.</a:t>
            </a:r>
          </a:p>
          <a:p>
            <a:pPr lvl="1"/>
            <a:r>
              <a:rPr lang="en-US" sz="2800" dirty="0"/>
              <a:t>EX: CO</a:t>
            </a:r>
            <a:r>
              <a:rPr lang="en-US" sz="2800" baseline="-25000" dirty="0"/>
              <a:t>2</a:t>
            </a:r>
            <a:r>
              <a:rPr lang="en-US" sz="2800" dirty="0"/>
              <a:t> is named “Carbon </a:t>
            </a:r>
            <a:r>
              <a:rPr lang="en-US" sz="2800" b="1" u="sng" dirty="0"/>
              <a:t>di</a:t>
            </a:r>
            <a:r>
              <a:rPr lang="en-US" sz="2800" dirty="0"/>
              <a:t>oxide”</a:t>
            </a:r>
          </a:p>
          <a:p>
            <a:pPr lvl="1"/>
            <a:r>
              <a:rPr lang="en-US" sz="2800" dirty="0"/>
              <a:t>EX: H</a:t>
            </a:r>
            <a:r>
              <a:rPr lang="en-US" sz="2800" baseline="-25000" dirty="0"/>
              <a:t>2</a:t>
            </a:r>
            <a:r>
              <a:rPr lang="en-US" sz="2800" dirty="0"/>
              <a:t>S is named “</a:t>
            </a:r>
            <a:r>
              <a:rPr lang="en-US" sz="2800" b="1" u="sng" dirty="0"/>
              <a:t>Di</a:t>
            </a:r>
            <a:r>
              <a:rPr lang="en-US" sz="2800" dirty="0"/>
              <a:t>hydrogen </a:t>
            </a:r>
            <a:r>
              <a:rPr lang="en-US" sz="2800" b="1" u="sng" dirty="0" err="1"/>
              <a:t>mono</a:t>
            </a:r>
            <a:r>
              <a:rPr lang="en-US" sz="2800" dirty="0" err="1"/>
              <a:t>sulfide</a:t>
            </a:r>
            <a:r>
              <a:rPr lang="en-US" sz="28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613803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Prefixes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List of prefixes for numbers:</a:t>
            </a:r>
          </a:p>
          <a:p>
            <a:pPr lvl="1"/>
            <a:r>
              <a:rPr lang="en-US" dirty="0"/>
              <a:t>1 = mono-</a:t>
            </a:r>
          </a:p>
          <a:p>
            <a:pPr lvl="1"/>
            <a:r>
              <a:rPr lang="en-US" dirty="0"/>
              <a:t>2 = di-</a:t>
            </a:r>
          </a:p>
          <a:p>
            <a:pPr lvl="1"/>
            <a:r>
              <a:rPr lang="en-US" dirty="0"/>
              <a:t>3 = tri-</a:t>
            </a:r>
          </a:p>
          <a:p>
            <a:pPr lvl="1"/>
            <a:r>
              <a:rPr lang="en-US" dirty="0"/>
              <a:t>4 = tetra-</a:t>
            </a:r>
          </a:p>
          <a:p>
            <a:pPr lvl="1"/>
            <a:r>
              <a:rPr lang="en-US" dirty="0"/>
              <a:t>5 = penta-</a:t>
            </a:r>
          </a:p>
          <a:p>
            <a:pPr lvl="1"/>
            <a:r>
              <a:rPr lang="en-US" dirty="0"/>
              <a:t>6 = hexa-</a:t>
            </a:r>
          </a:p>
          <a:p>
            <a:pPr lvl="1"/>
            <a:r>
              <a:rPr lang="en-US" dirty="0"/>
              <a:t>7 = </a:t>
            </a:r>
            <a:r>
              <a:rPr lang="en-US" dirty="0" err="1"/>
              <a:t>hepta</a:t>
            </a:r>
            <a:r>
              <a:rPr lang="en-US" dirty="0"/>
              <a:t>-</a:t>
            </a:r>
          </a:p>
          <a:p>
            <a:pPr lvl="1"/>
            <a:r>
              <a:rPr lang="en-US" dirty="0"/>
              <a:t>8 = octa-</a:t>
            </a:r>
          </a:p>
          <a:p>
            <a:pPr lvl="1"/>
            <a:r>
              <a:rPr lang="en-US" dirty="0"/>
              <a:t>9 = </a:t>
            </a:r>
            <a:r>
              <a:rPr lang="en-US" dirty="0" err="1"/>
              <a:t>nona</a:t>
            </a:r>
            <a:r>
              <a:rPr lang="en-US" dirty="0"/>
              <a:t>-</a:t>
            </a:r>
          </a:p>
          <a:p>
            <a:pPr lvl="1"/>
            <a:r>
              <a:rPr lang="en-US" dirty="0"/>
              <a:t>10 = </a:t>
            </a:r>
            <a:r>
              <a:rPr lang="en-US" dirty="0" err="1"/>
              <a:t>deca</a:t>
            </a:r>
            <a:r>
              <a:rPr lang="en-US" dirty="0"/>
              <a:t>-</a:t>
            </a:r>
          </a:p>
        </p:txBody>
      </p:sp>
    </p:spTree>
    <p:extLst>
      <p:ext uri="{BB962C8B-B14F-4D97-AF65-F5344CB8AC3E}">
        <p14:creationId xmlns="" xmlns:p14="http://schemas.microsoft.com/office/powerpoint/2010/main" val="28763883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Name the following binary molecular compounds:</a:t>
            </a:r>
          </a:p>
          <a:p>
            <a:pPr lvl="1"/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</a:t>
            </a:r>
          </a:p>
          <a:p>
            <a:pPr lvl="1"/>
            <a:r>
              <a:rPr lang="en-US" sz="2800" dirty="0"/>
              <a:t>NO</a:t>
            </a:r>
          </a:p>
          <a:p>
            <a:pPr lvl="1"/>
            <a:r>
              <a:rPr lang="en-US" sz="2800" dirty="0"/>
              <a:t>NO</a:t>
            </a:r>
            <a:r>
              <a:rPr lang="en-US" sz="2800" baseline="-25000" dirty="0"/>
              <a:t>2</a:t>
            </a:r>
            <a:endParaRPr lang="en-US" sz="2800" dirty="0"/>
          </a:p>
          <a:p>
            <a:pPr lvl="1"/>
            <a:r>
              <a:rPr lang="en-US" sz="2800" dirty="0"/>
              <a:t>CO</a:t>
            </a:r>
            <a:r>
              <a:rPr lang="en-US" sz="2800" baseline="-25000" dirty="0"/>
              <a:t>2</a:t>
            </a:r>
          </a:p>
          <a:p>
            <a:pPr lvl="1"/>
            <a:r>
              <a:rPr lang="en-US" sz="2800" dirty="0"/>
              <a:t>S</a:t>
            </a:r>
            <a:r>
              <a:rPr lang="en-US" sz="2800" baseline="-25000" dirty="0"/>
              <a:t>2</a:t>
            </a:r>
            <a:r>
              <a:rPr lang="en-US" sz="2800" dirty="0"/>
              <a:t>F</a:t>
            </a:r>
            <a:r>
              <a:rPr lang="en-US" sz="2800" baseline="-25000" dirty="0"/>
              <a:t>10</a:t>
            </a:r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77882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1200" y="1600200"/>
            <a:ext cx="10668000" cy="4191000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rgbClr val="FFFF00"/>
                </a:solidFill>
                <a:latin typeface="Lucida Calligraphy" pitchFamily="66" charset="0"/>
              </a:rPr>
              <a:t>Objective:</a:t>
            </a:r>
            <a:r>
              <a:rPr lang="en-US" dirty="0"/>
              <a:t> </a:t>
            </a:r>
          </a:p>
          <a:p>
            <a:r>
              <a:rPr lang="en-US" dirty="0"/>
              <a:t>You will UNDERSTAND how to determine an element from a compound from their chemical formulas.</a:t>
            </a:r>
          </a:p>
          <a:p>
            <a:r>
              <a:rPr lang="en-US" dirty="0"/>
              <a:t>You will also understand how ionic bonds form to create ionic compounds.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or Compound?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Recall back to our discussion of matter and its classification.</a:t>
            </a:r>
          </a:p>
          <a:p>
            <a:r>
              <a:rPr lang="en-US" dirty="0"/>
              <a:t>What are the two types of “pure substances”?</a:t>
            </a:r>
          </a:p>
        </p:txBody>
      </p:sp>
    </p:spTree>
    <p:extLst>
      <p:ext uri="{BB962C8B-B14F-4D97-AF65-F5344CB8AC3E}">
        <p14:creationId xmlns:p14="http://schemas.microsoft.com/office/powerpoint/2010/main" xmlns="" val="31383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Elements: composed of only one type of atom. All atoms of </a:t>
            </a:r>
            <a:r>
              <a:rPr lang="en-US" sz="2800" dirty="0" smtClean="0"/>
              <a:t>the same </a:t>
            </a:r>
            <a:r>
              <a:rPr lang="en-US" sz="2800" dirty="0"/>
              <a:t>element have the same number of protons.</a:t>
            </a:r>
          </a:p>
          <a:p>
            <a:pPr lvl="1"/>
            <a:r>
              <a:rPr lang="en-US" sz="2400" dirty="0"/>
              <a:t>Ex: Al, P, Sodium</a:t>
            </a:r>
          </a:p>
          <a:p>
            <a:r>
              <a:rPr lang="en-US" sz="2800" dirty="0"/>
              <a:t>Compounds: substances composed of a definite proportion of two or more elements.</a:t>
            </a:r>
          </a:p>
          <a:p>
            <a:pPr lvl="1"/>
            <a:r>
              <a:rPr lang="en-US" sz="2400" dirty="0"/>
              <a:t>Ex: Sugar (C</a:t>
            </a:r>
            <a:r>
              <a:rPr lang="en-US" sz="2400" baseline="-25000" dirty="0"/>
              <a:t>6</a:t>
            </a:r>
            <a:r>
              <a:rPr lang="en-US" sz="2400" dirty="0"/>
              <a:t>H</a:t>
            </a:r>
            <a:r>
              <a:rPr lang="en-US" sz="2400" baseline="-25000" dirty="0"/>
              <a:t>12</a:t>
            </a:r>
            <a:r>
              <a:rPr lang="en-US" sz="2400" dirty="0"/>
              <a:t>O</a:t>
            </a:r>
            <a:r>
              <a:rPr lang="en-US" sz="2400" baseline="-25000" dirty="0"/>
              <a:t>6</a:t>
            </a:r>
            <a:r>
              <a:rPr lang="en-US" sz="2400" dirty="0"/>
              <a:t>), Table salt (</a:t>
            </a:r>
            <a:r>
              <a:rPr lang="en-US" sz="2400" dirty="0" err="1"/>
              <a:t>NaCl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5703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 the following, which are elements and which are compounds?</a:t>
            </a:r>
          </a:p>
          <a:p>
            <a:pPr lvl="1"/>
            <a:r>
              <a:rPr lang="en-US" dirty="0"/>
              <a:t>B</a:t>
            </a:r>
          </a:p>
          <a:p>
            <a:pPr lvl="1"/>
            <a:r>
              <a:rPr lang="en-US" dirty="0"/>
              <a:t>ZnBr</a:t>
            </a:r>
            <a:r>
              <a:rPr lang="en-US" baseline="-25000" dirty="0"/>
              <a:t>2</a:t>
            </a:r>
            <a:endParaRPr lang="en-US" dirty="0"/>
          </a:p>
          <a:p>
            <a:pPr lvl="1"/>
            <a:r>
              <a:rPr lang="en-US" dirty="0"/>
              <a:t>F</a:t>
            </a:r>
          </a:p>
          <a:p>
            <a:pPr lvl="1"/>
            <a:r>
              <a:rPr lang="en-US" dirty="0"/>
              <a:t>CO</a:t>
            </a:r>
            <a:r>
              <a:rPr lang="en-US" baseline="-25000" dirty="0"/>
              <a:t>2</a:t>
            </a:r>
            <a:endParaRPr lang="en-US" dirty="0"/>
          </a:p>
          <a:p>
            <a:pPr lvl="1"/>
            <a:r>
              <a:rPr lang="en-US" dirty="0"/>
              <a:t>Sr</a:t>
            </a:r>
          </a:p>
          <a:p>
            <a:pPr lvl="1"/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</a:t>
            </a:r>
          </a:p>
        </p:txBody>
      </p:sp>
    </p:spTree>
    <p:extLst>
      <p:ext uri="{BB962C8B-B14F-4D97-AF65-F5344CB8AC3E}">
        <p14:creationId xmlns:p14="http://schemas.microsoft.com/office/powerpoint/2010/main" xmlns="" val="26281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compounds we just looked at are written as </a:t>
            </a:r>
            <a:r>
              <a:rPr lang="en-US" b="1" u="sng" dirty="0"/>
              <a:t>chemical formulas.</a:t>
            </a:r>
            <a:endParaRPr lang="en-US" dirty="0"/>
          </a:p>
          <a:p>
            <a:pPr lvl="1"/>
            <a:r>
              <a:rPr lang="en-US" dirty="0"/>
              <a:t>A chemical formula gives the number of atoms of each element in a compound.</a:t>
            </a:r>
          </a:p>
          <a:p>
            <a:pPr lvl="1"/>
            <a:r>
              <a:rPr lang="en-US" dirty="0"/>
              <a:t>Contains the elemental symbols for the elements in the compound, and the number of each atom in the form of subscripts.</a:t>
            </a:r>
          </a:p>
          <a:p>
            <a:pPr lvl="1"/>
            <a:r>
              <a:rPr lang="en-US" dirty="0"/>
              <a:t>EX: CO</a:t>
            </a:r>
            <a:r>
              <a:rPr lang="en-US" baseline="-25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232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379</TotalTime>
  <Words>1604</Words>
  <Application>Microsoft Office PowerPoint</Application>
  <PresentationFormat>Custom</PresentationFormat>
  <Paragraphs>274</Paragraphs>
  <Slides>43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Crop</vt:lpstr>
      <vt:lpstr>Slide 1</vt:lpstr>
      <vt:lpstr>Bell Work 3-Nov-2016</vt:lpstr>
      <vt:lpstr>QUIZ 1.4</vt:lpstr>
      <vt:lpstr>ANSWERS</vt:lpstr>
      <vt:lpstr>Slide 5</vt:lpstr>
      <vt:lpstr>Element or Compound?</vt:lpstr>
      <vt:lpstr>Slide 7</vt:lpstr>
      <vt:lpstr>Slide 8</vt:lpstr>
      <vt:lpstr>Chemical Formulas</vt:lpstr>
      <vt:lpstr>Compounds</vt:lpstr>
      <vt:lpstr>Ions</vt:lpstr>
      <vt:lpstr>Ionic Compounds</vt:lpstr>
      <vt:lpstr>Ionic Compounds</vt:lpstr>
      <vt:lpstr>Example of how ionic bonds are formed…</vt:lpstr>
      <vt:lpstr>… since there is a mutual need to give and take one e-…</vt:lpstr>
      <vt:lpstr>Li and F have now become IONS! </vt:lpstr>
      <vt:lpstr>Remember the rules of attraction!</vt:lpstr>
      <vt:lpstr>Closure</vt:lpstr>
      <vt:lpstr>Slide 19</vt:lpstr>
      <vt:lpstr>Bell Work 11-4-16</vt:lpstr>
      <vt:lpstr>Slide 21</vt:lpstr>
      <vt:lpstr>Diatomic Elements</vt:lpstr>
      <vt:lpstr>Back to Ionic Compounds</vt:lpstr>
      <vt:lpstr>Polyatomic Ions</vt:lpstr>
      <vt:lpstr>Writing Ionic Formulas</vt:lpstr>
      <vt:lpstr>Slide 26</vt:lpstr>
      <vt:lpstr>Slide 27</vt:lpstr>
      <vt:lpstr>Slide 28</vt:lpstr>
      <vt:lpstr>Ion Chip Practice</vt:lpstr>
      <vt:lpstr>Bell Work 11-7-16</vt:lpstr>
      <vt:lpstr>Ionic Compounds</vt:lpstr>
      <vt:lpstr>Oxidation States</vt:lpstr>
      <vt:lpstr>Oxidation States</vt:lpstr>
      <vt:lpstr>Practice</vt:lpstr>
      <vt:lpstr>Official Rules for naming Ionic Compounds</vt:lpstr>
      <vt:lpstr>Practice</vt:lpstr>
      <vt:lpstr>Covalent Compounds</vt:lpstr>
      <vt:lpstr>Covalent Compounds</vt:lpstr>
      <vt:lpstr>Covalent Bonds</vt:lpstr>
      <vt:lpstr>Naming Binary Covalent Compounds</vt:lpstr>
      <vt:lpstr>Naming Binary Covalent Compounds</vt:lpstr>
      <vt:lpstr>Numerical Prefixes</vt:lpstr>
      <vt:lpstr>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theinz89@gmail.com</dc:creator>
  <cp:lastModifiedBy>istudy</cp:lastModifiedBy>
  <cp:revision>28</cp:revision>
  <dcterms:created xsi:type="dcterms:W3CDTF">2016-11-07T04:55:02Z</dcterms:created>
  <dcterms:modified xsi:type="dcterms:W3CDTF">2016-11-07T19:55:55Z</dcterms:modified>
</cp:coreProperties>
</file>